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301" r:id="rId3"/>
    <p:sldId id="286" r:id="rId4"/>
    <p:sldId id="285" r:id="rId5"/>
    <p:sldId id="263" r:id="rId6"/>
    <p:sldId id="264" r:id="rId7"/>
    <p:sldId id="270" r:id="rId8"/>
    <p:sldId id="271" r:id="rId9"/>
    <p:sldId id="267" r:id="rId10"/>
    <p:sldId id="272" r:id="rId11"/>
    <p:sldId id="290" r:id="rId12"/>
    <p:sldId id="291" r:id="rId13"/>
    <p:sldId id="277" r:id="rId14"/>
    <p:sldId id="266" r:id="rId15"/>
    <p:sldId id="293" r:id="rId16"/>
    <p:sldId id="294" r:id="rId17"/>
    <p:sldId id="295" r:id="rId18"/>
    <p:sldId id="296" r:id="rId19"/>
    <p:sldId id="297" r:id="rId20"/>
    <p:sldId id="298" r:id="rId21"/>
    <p:sldId id="299" r:id="rId22"/>
    <p:sldId id="278" r:id="rId23"/>
    <p:sldId id="292" r:id="rId24"/>
    <p:sldId id="300" r:id="rId25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2" roundtripDataSignature="AMtx7mi6kJ5rYII83d96koJmucxv/7U3L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1594" y="6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35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9912947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228198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88305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7"/>
          <p:cNvSpPr txBox="1"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7"/>
          <p:cNvSpPr txBox="1"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2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7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7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8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8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28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8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8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9"/>
          <p:cNvSpPr txBox="1"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9"/>
          <p:cNvSpPr txBox="1"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29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9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2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1"/>
          <p:cNvSpPr txBox="1"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31"/>
          <p:cNvSpPr txBox="1"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31"/>
          <p:cNvSpPr txBox="1">
            <a:spLocks noGrp="1"/>
          </p:cNvSpPr>
          <p:nvPr>
            <p:ph type="body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31"/>
          <p:cNvSpPr txBox="1">
            <a:spLocks noGrp="1"/>
          </p:cNvSpPr>
          <p:nvPr>
            <p:ph type="body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31"/>
          <p:cNvSpPr txBox="1">
            <a:spLocks noGrp="1"/>
          </p:cNvSpPr>
          <p:nvPr>
            <p:ph type="body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31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31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31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2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32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32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32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4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34"/>
          <p:cNvSpPr txBox="1">
            <a:spLocks noGrp="1"/>
          </p:cNvSpPr>
          <p:nvPr>
            <p:ph type="body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34"/>
          <p:cNvSpPr txBox="1">
            <a:spLocks noGrp="1"/>
          </p:cNvSpPr>
          <p:nvPr>
            <p:ph type="body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34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34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34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5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35"/>
          <p:cNvSpPr>
            <a:spLocks noGrp="1"/>
          </p:cNvSpPr>
          <p:nvPr>
            <p:ph type="pic" idx="2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35"/>
          <p:cNvSpPr txBox="1">
            <a:spLocks noGrp="1"/>
          </p:cNvSpPr>
          <p:nvPr>
            <p:ph type="body" idx="1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35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35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35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6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36"/>
          <p:cNvSpPr txBox="1">
            <a:spLocks noGrp="1"/>
          </p:cNvSpPr>
          <p:nvPr>
            <p:ph type="body" idx="1"/>
          </p:nvPr>
        </p:nvSpPr>
        <p:spPr>
          <a:xfrm rot="5400000">
            <a:off x="2396331" y="57944"/>
            <a:ext cx="4351338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36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36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36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7"/>
          <p:cNvSpPr txBox="1">
            <a:spLocks noGrp="1"/>
          </p:cNvSpPr>
          <p:nvPr>
            <p:ph type="title"/>
          </p:nvPr>
        </p:nvSpPr>
        <p:spPr>
          <a:xfrm rot="5400000">
            <a:off x="4623594" y="2285207"/>
            <a:ext cx="5811838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37"/>
          <p:cNvSpPr txBox="1">
            <a:spLocks noGrp="1"/>
          </p:cNvSpPr>
          <p:nvPr>
            <p:ph type="body" idx="1"/>
          </p:nvPr>
        </p:nvSpPr>
        <p:spPr>
          <a:xfrm rot="5400000">
            <a:off x="623094" y="370681"/>
            <a:ext cx="5811838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3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37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37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6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6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26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26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26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3" r:id="rId4"/>
    <p:sldLayoutId id="2147483654" r:id="rId5"/>
    <p:sldLayoutId id="2147483656" r:id="rId6"/>
    <p:sldLayoutId id="2147483657" r:id="rId7"/>
    <p:sldLayoutId id="2147483658" r:id="rId8"/>
    <p:sldLayoutId id="2147483659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244" y="128368"/>
            <a:ext cx="1452640" cy="1455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" descr="Anna University - Wikipedia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583116" y="196048"/>
            <a:ext cx="1306884" cy="1387443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"/>
          <p:cNvSpPr txBox="1"/>
          <p:nvPr/>
        </p:nvSpPr>
        <p:spPr>
          <a:xfrm>
            <a:off x="1246551" y="1800692"/>
            <a:ext cx="6650898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 i="0" u="none" strike="noStrike" cap="none" dirty="0">
                <a:solidFill>
                  <a:srgbClr val="C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Department of Computer Science and Engineering </a:t>
            </a:r>
            <a:endParaRPr sz="2200" b="1" dirty="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 txBox="1"/>
          <p:nvPr/>
        </p:nvSpPr>
        <p:spPr>
          <a:xfrm>
            <a:off x="-107417" y="2378063"/>
            <a:ext cx="9265448" cy="38471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en-US" sz="2400" b="1" dirty="0">
                <a:latin typeface="Times New Roman"/>
              </a:rPr>
              <a:t>Optimized Cloud Security Framework Harnessing Hybrid Feature Selection and Machine Learning Classification for Intrusion Detection</a:t>
            </a:r>
          </a:p>
          <a:p>
            <a:pPr algn="ctr"/>
            <a:endParaRPr lang="en-US" sz="2400" b="1" dirty="0">
              <a:latin typeface="Times New Roman"/>
            </a:endParaRPr>
          </a:p>
          <a:p>
            <a:pPr algn="ctr"/>
            <a:endParaRPr lang="en-US" sz="2400" b="1" dirty="0">
              <a:latin typeface="Times New Roman"/>
            </a:endParaRPr>
          </a:p>
          <a:p>
            <a:pPr algn="ctr"/>
            <a:r>
              <a:rPr lang="en-US" sz="2400" b="1" dirty="0">
                <a:latin typeface="Times New Roman"/>
              </a:rPr>
              <a:t>                </a:t>
            </a:r>
            <a:endParaRPr lang="en-US" sz="1600" b="1" dirty="0">
              <a:latin typeface="Times New Roman"/>
            </a:endParaRPr>
          </a:p>
          <a:p>
            <a:pPr algn="ctr"/>
            <a:endParaRPr lang="en-US" sz="2400" b="1" dirty="0">
              <a:latin typeface="Times New Roman"/>
            </a:endParaRPr>
          </a:p>
          <a:p>
            <a:pPr algn="ctr"/>
            <a:br>
              <a:rPr lang="en-US" sz="2400" dirty="0">
                <a:latin typeface="Times New Roman"/>
              </a:rPr>
            </a:br>
            <a:endParaRPr lang="en-IN" sz="2400" b="1" kern="1200" dirty="0">
              <a:solidFill>
                <a:prstClr val="black"/>
              </a:solidFill>
              <a:latin typeface="Times New Roman"/>
              <a:ea typeface="+mn-ea"/>
              <a:cs typeface="Times New Roman"/>
            </a:endParaRPr>
          </a:p>
          <a:p>
            <a:pPr lvl="0" algn="ctr"/>
            <a:endParaRPr lang="en-US" sz="2800" b="1" dirty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</a:endParaRPr>
          </a:p>
        </p:txBody>
      </p:sp>
      <p:pic>
        <p:nvPicPr>
          <p:cNvPr id="95" name="Google Shape;95;p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297351" y="128368"/>
            <a:ext cx="6285765" cy="1522578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       </a:t>
            </a:r>
            <a:endParaRPr dirty="0"/>
          </a:p>
        </p:txBody>
      </p:sp>
      <p:sp>
        <p:nvSpPr>
          <p:cNvPr id="97" name="Google Shape;97;p1"/>
          <p:cNvSpPr txBox="1">
            <a:spLocks noGrp="1"/>
          </p:cNvSpPr>
          <p:nvPr>
            <p:ph type="sldNum" idx="12"/>
          </p:nvPr>
        </p:nvSpPr>
        <p:spPr>
          <a:xfrm>
            <a:off x="6457949" y="6356351"/>
            <a:ext cx="231427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 b="1">
                <a:solidFill>
                  <a:schemeClr val="dk1"/>
                </a:solidFill>
              </a:rPr>
              <a:t>1</a:t>
            </a:fld>
            <a:endParaRPr sz="1800" b="1" dirty="0">
              <a:solidFill>
                <a:schemeClr val="dk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628650" y="4516049"/>
            <a:ext cx="7947931" cy="130805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>
              <a:spcBef>
                <a:spcPts val="600"/>
              </a:spcBef>
              <a:buSzPts val="3220"/>
            </a:pPr>
            <a:r>
              <a:rPr lang="en-US" sz="1600" b="1" dirty="0">
                <a:latin typeface="Times New Roman"/>
              </a:rPr>
              <a:t>TEAM MEMBERS                                                                                GUIDED BY                                                             </a:t>
            </a:r>
          </a:p>
          <a:p>
            <a:pPr>
              <a:spcBef>
                <a:spcPts val="600"/>
              </a:spcBef>
              <a:buSzPts val="3220"/>
            </a:pPr>
            <a:r>
              <a:rPr lang="fi-FI" sz="1600" dirty="0">
                <a:latin typeface="Times New Roman"/>
                <a:ea typeface="Times New Roman"/>
                <a:cs typeface="Times New Roman"/>
                <a:sym typeface="Times New Roman"/>
              </a:rPr>
              <a:t>MALIREDDY SAI RAKESH            - 211420104151                       MRS C.JACKULIN,M.E</a:t>
            </a:r>
            <a:endParaRPr lang="fi-FI" sz="1600" dirty="0">
              <a:latin typeface="Times New Roman"/>
              <a:ea typeface="Times New Roman"/>
              <a:cs typeface="Times New Roman"/>
            </a:endParaRPr>
          </a:p>
          <a:p>
            <a:pPr>
              <a:spcBef>
                <a:spcPts val="600"/>
              </a:spcBef>
              <a:buSzPts val="3220"/>
            </a:pPr>
            <a:r>
              <a:rPr lang="fi-FI" sz="1600" dirty="0">
                <a:latin typeface="Times New Roman"/>
                <a:cs typeface="Times New Roman"/>
                <a:sym typeface="Times New Roman"/>
              </a:rPr>
              <a:t>MANCHIGANTI DEERAJ SURYA – 211420104154                       </a:t>
            </a:r>
            <a:endParaRPr lang="fi-FI" sz="1600" dirty="0">
              <a:latin typeface="Times New Roman"/>
              <a:cs typeface="Times New Roman"/>
            </a:endParaRPr>
          </a:p>
          <a:p>
            <a:pPr>
              <a:spcBef>
                <a:spcPts val="600"/>
              </a:spcBef>
              <a:buSzPts val="3220"/>
            </a:pPr>
            <a:r>
              <a:rPr lang="fi-FI" sz="1600" dirty="0">
                <a:latin typeface="Times New Roman"/>
                <a:ea typeface="Times New Roman"/>
                <a:cs typeface="Times New Roman"/>
                <a:sym typeface="Times New Roman"/>
              </a:rPr>
              <a:t>CHENNA REDDY PARITHRAAN  - 211420104046</a:t>
            </a:r>
            <a:endParaRPr lang="en-IN" sz="1600" dirty="0">
              <a:latin typeface="Times New Roman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D13B29-40A0-02B4-7797-1E8D2100C6D9}"/>
              </a:ext>
            </a:extLst>
          </p:cNvPr>
          <p:cNvSpPr txBox="1"/>
          <p:nvPr/>
        </p:nvSpPr>
        <p:spPr>
          <a:xfrm>
            <a:off x="3617333" y="3714809"/>
            <a:ext cx="4798142" cy="40011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IN" sz="2000" b="1" dirty="0">
                <a:latin typeface="Times New Roman"/>
                <a:cs typeface="Times New Roman"/>
              </a:rPr>
              <a:t>Batch No: D 19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3A7B8-51CF-2113-AE67-C21867D44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908720"/>
            <a:ext cx="7886700" cy="216024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                       </a:t>
            </a:r>
            <a:r>
              <a:rPr lang="en-US" sz="3600" b="1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MERITS</a:t>
            </a:r>
            <a:br>
              <a:rPr lang="en-US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</a:br>
            <a:endParaRPr lang="en-IN" dirty="0">
              <a:solidFill>
                <a:srgbClr val="0070C0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1DDAD24-7E22-F27A-49B2-5D6F694C69D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10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77F6B2-9DAC-9EE3-9EA7-8C179ACB0C34}"/>
              </a:ext>
            </a:extLst>
          </p:cNvPr>
          <p:cNvSpPr txBox="1"/>
          <p:nvPr/>
        </p:nvSpPr>
        <p:spPr>
          <a:xfrm>
            <a:off x="604089" y="1484784"/>
            <a:ext cx="8280920" cy="477053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400" dirty="0">
                <a:latin typeface="Times New Roman"/>
              </a:rPr>
              <a:t> High accuracy and efficiency.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400" dirty="0">
                <a:latin typeface="Times New Roman"/>
              </a:rPr>
              <a:t> Ability to process large volume of data.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400" dirty="0">
                <a:latin typeface="Times New Roman"/>
              </a:rPr>
              <a:t> Detects the type of attack.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400" dirty="0">
                <a:latin typeface="Times New Roman"/>
              </a:rPr>
              <a:t> Increased Performance and less prediction time.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400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Developing</a:t>
            </a:r>
            <a:r>
              <a:rPr lang="en-US" sz="2400" spc="110" dirty="0"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a</a:t>
            </a:r>
            <a:r>
              <a:rPr lang="en-US" sz="2400" spc="85" dirty="0"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framework-based</a:t>
            </a:r>
            <a:r>
              <a:rPr lang="en-US" sz="2400" spc="120" dirty="0"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user-friendly</a:t>
            </a:r>
            <a:r>
              <a:rPr lang="en-US" sz="2400" spc="325" dirty="0"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application.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en-IN" sz="2400" b="1" dirty="0">
              <a:effectLst/>
              <a:latin typeface="Times New Roman" panose="02020603050405020304" pitchFamily="18" charset="0"/>
              <a:ea typeface="Symbol" panose="05050102010706020507" pitchFamily="18" charset="2"/>
              <a:cs typeface="Symbol" panose="05050102010706020507" pitchFamily="18" charset="2"/>
            </a:endParaRP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en-US" sz="2400" b="1" dirty="0">
              <a:latin typeface="Times New Roman"/>
            </a:endParaRPr>
          </a:p>
          <a:p>
            <a:endParaRPr lang="en-US" sz="2400" dirty="0">
              <a:latin typeface="Times New Roman"/>
            </a:endParaRPr>
          </a:p>
          <a:p>
            <a:pPr marL="342900" indent="-342900">
              <a:buFont typeface="Wingdings"/>
              <a:buChar char="q"/>
            </a:pPr>
            <a:endParaRPr lang="en-IN" sz="2800" dirty="0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1703389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3A7B8-51CF-2113-AE67-C21867D44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635" y="260648"/>
            <a:ext cx="7886700" cy="792088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           </a:t>
            </a:r>
            <a:r>
              <a:rPr lang="en-US" sz="3200" b="1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PROPOSED METHODOLOGY</a:t>
            </a:r>
            <a:endParaRPr lang="en-IN" sz="3200" dirty="0">
              <a:solidFill>
                <a:srgbClr val="0070C0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1DDAD24-7E22-F27A-49B2-5D6F694C69D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77F6B2-9DAC-9EE3-9EA7-8C179ACB0C34}"/>
              </a:ext>
            </a:extLst>
          </p:cNvPr>
          <p:cNvSpPr txBox="1"/>
          <p:nvPr/>
        </p:nvSpPr>
        <p:spPr>
          <a:xfrm>
            <a:off x="628667" y="1409642"/>
            <a:ext cx="7759757" cy="489364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v"/>
            </a:pPr>
            <a:r>
              <a:rPr lang="en-IN" sz="2400" dirty="0"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The methodology</a:t>
            </a:r>
            <a:r>
              <a:rPr lang="en-IN" sz="2400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used is Extra Tree classifier algorithm. </a:t>
            </a:r>
          </a:p>
          <a:p>
            <a:pPr marL="342900" indent="-342900" algn="just"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Extra Trees is an ensemble ML approach that trains</a:t>
            </a:r>
            <a:r>
              <a:rPr lang="en-US" sz="2400" spc="5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numerous</a:t>
            </a:r>
            <a:r>
              <a:rPr lang="en-US" sz="2400" spc="-4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decision</a:t>
            </a:r>
            <a:r>
              <a:rPr lang="en-US" sz="2400" spc="-2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trees</a:t>
            </a:r>
            <a:r>
              <a:rPr lang="en-US" sz="2400" spc="-45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and</a:t>
            </a:r>
            <a:r>
              <a:rPr lang="en-US" sz="2400" spc="-4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aggregates</a:t>
            </a:r>
            <a:r>
              <a:rPr lang="en-US" sz="2400" spc="-2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</a:t>
            </a:r>
            <a:r>
              <a:rPr lang="en-US" sz="2400" spc="-3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results</a:t>
            </a:r>
            <a:r>
              <a:rPr lang="en-US" sz="2400" spc="-25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from</a:t>
            </a:r>
            <a:r>
              <a:rPr lang="en-US" sz="2400" spc="-45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</a:t>
            </a:r>
            <a:r>
              <a:rPr lang="en-US" sz="2400" spc="22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group</a:t>
            </a:r>
            <a:r>
              <a:rPr lang="en-US" sz="2400" spc="-2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of</a:t>
            </a:r>
            <a:r>
              <a:rPr lang="en-US" sz="2400" spc="-5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decision</a:t>
            </a:r>
            <a:r>
              <a:rPr lang="en-US" sz="2400" spc="-35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trees</a:t>
            </a:r>
            <a:r>
              <a:rPr lang="en-US" sz="2400" spc="-3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to</a:t>
            </a:r>
            <a:r>
              <a:rPr lang="en-US" sz="2400" spc="-32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output a prediction. </a:t>
            </a:r>
          </a:p>
          <a:p>
            <a:pPr marL="342900" indent="-342900" algn="just"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</a:t>
            </a:r>
            <a:r>
              <a:rPr lang="en-US" sz="2400" spc="-335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5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differences between Random Forest and Extra Trees, we see that </a:t>
            </a:r>
            <a:r>
              <a:rPr lang="en-US" sz="240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Extra Trees have</a:t>
            </a:r>
            <a:r>
              <a:rPr lang="en-US" sz="2400" spc="-335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value, especially when computational cost is a concern. </a:t>
            </a:r>
          </a:p>
          <a:p>
            <a:pPr marL="342900" indent="-342900" algn="just">
              <a:buFont typeface="Wingdings" panose="05000000000000000000" pitchFamily="2" charset="2"/>
              <a:buChar char="v"/>
            </a:pPr>
            <a:r>
              <a:rPr lang="en-US" sz="2400" spc="-5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Random</a:t>
            </a:r>
            <a:r>
              <a:rPr lang="en-US" sz="2400" spc="-11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5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Forest</a:t>
            </a:r>
            <a:r>
              <a:rPr lang="en-US" sz="2400" spc="-7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5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uses</a:t>
            </a:r>
            <a:r>
              <a:rPr lang="en-US" sz="2400" spc="-6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5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to</a:t>
            </a:r>
            <a:r>
              <a:rPr lang="en-US" sz="2400" spc="-55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5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select</a:t>
            </a:r>
            <a:r>
              <a:rPr lang="en-US" sz="2400" spc="-6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5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different</a:t>
            </a:r>
            <a:r>
              <a:rPr lang="en-US" sz="2400" spc="-55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5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variations</a:t>
            </a:r>
            <a:r>
              <a:rPr lang="en-US" sz="2400" spc="-5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5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of</a:t>
            </a:r>
            <a:r>
              <a:rPr lang="en-US" sz="2400" spc="-6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</a:t>
            </a:r>
            <a:r>
              <a:rPr lang="en-US" sz="2400" spc="-6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training</a:t>
            </a:r>
            <a:r>
              <a:rPr lang="en-US" sz="2400" spc="-34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2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data</a:t>
            </a:r>
            <a:r>
              <a:rPr lang="en-US" sz="2400" spc="-85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2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to</a:t>
            </a:r>
            <a:r>
              <a:rPr lang="en-US" sz="2400" spc="-7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2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ensure</a:t>
            </a:r>
            <a:r>
              <a:rPr lang="en-US" sz="2400" spc="-85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15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decision</a:t>
            </a:r>
            <a:r>
              <a:rPr lang="en-US" sz="2400" spc="-10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15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trees</a:t>
            </a:r>
            <a:r>
              <a:rPr lang="en-US" sz="2400" spc="-7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15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are</a:t>
            </a:r>
            <a:r>
              <a:rPr lang="en-US" sz="2400" spc="-9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15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sufficiently</a:t>
            </a:r>
            <a:r>
              <a:rPr lang="en-US" sz="2400" spc="-10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15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different.</a:t>
            </a:r>
            <a:r>
              <a:rPr lang="en-US" sz="2400" spc="-8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15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However,</a:t>
            </a:r>
            <a:r>
              <a:rPr lang="en-US" sz="2400" spc="-65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15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Extra</a:t>
            </a:r>
            <a:r>
              <a:rPr lang="en-US" sz="2400" spc="-45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15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Trees</a:t>
            </a:r>
            <a:r>
              <a:rPr lang="en-US" sz="2400" spc="25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15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uses</a:t>
            </a:r>
            <a:r>
              <a:rPr lang="en-US" sz="2400" spc="-45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15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</a:t>
            </a:r>
            <a:r>
              <a:rPr lang="en-US" sz="2400" spc="-34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entire dataset to train decision trees.</a:t>
            </a:r>
          </a:p>
          <a:p>
            <a:pPr marL="342900" indent="-342900" algn="just">
              <a:buFont typeface="Wingdings" panose="05000000000000000000" pitchFamily="2" charset="2"/>
              <a:buChar char="v"/>
            </a:pPr>
            <a:endParaRPr lang="en-US" sz="2400" dirty="0">
              <a:solidFill>
                <a:srgbClr val="1F1F1F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v"/>
            </a:pPr>
            <a:endParaRPr lang="en-US" sz="2400" dirty="0">
              <a:effectLst/>
              <a:latin typeface="Times New Roman" panose="02020603050405020304" pitchFamily="18" charset="0"/>
              <a:ea typeface="Symbol" panose="05050102010706020507" pitchFamily="18" charset="2"/>
              <a:cs typeface="Symbol" panose="05050102010706020507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5241707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3A7B8-51CF-2113-AE67-C21867D44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635" y="260648"/>
            <a:ext cx="7886700" cy="792088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           </a:t>
            </a:r>
            <a:r>
              <a:rPr lang="en-US" sz="3200" b="1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PROPOSED METHODOLOGY</a:t>
            </a:r>
            <a:endParaRPr lang="en-IN" sz="3200" dirty="0">
              <a:solidFill>
                <a:srgbClr val="0070C0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1DDAD24-7E22-F27A-49B2-5D6F694C69D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77F6B2-9DAC-9EE3-9EA7-8C179ACB0C34}"/>
              </a:ext>
            </a:extLst>
          </p:cNvPr>
          <p:cNvSpPr txBox="1"/>
          <p:nvPr/>
        </p:nvSpPr>
        <p:spPr>
          <a:xfrm>
            <a:off x="628667" y="1409642"/>
            <a:ext cx="7759757" cy="415498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detailed list of parameters for the Extra Trees Model are given below:</a:t>
            </a:r>
          </a:p>
          <a:p>
            <a:pPr algn="just"/>
            <a:r>
              <a:rPr lang="en-US" sz="240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      K      - determines the</a:t>
            </a:r>
            <a:r>
              <a:rPr lang="en-US" sz="2400" spc="5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strength of the attribute selection</a:t>
            </a:r>
          </a:p>
          <a:p>
            <a:pPr algn="just"/>
            <a:r>
              <a:rPr lang="en-US" sz="240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                     process</a:t>
            </a:r>
          </a:p>
          <a:p>
            <a:pPr algn="just"/>
            <a:r>
              <a:rPr lang="en-US" sz="2400" dirty="0">
                <a:solidFill>
                  <a:srgbClr val="1F1F1F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        </a:t>
            </a:r>
            <a:r>
              <a:rPr lang="en-US" sz="2400" dirty="0" err="1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nmin</a:t>
            </a:r>
            <a:r>
              <a:rPr lang="en-US" sz="240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- the strength of averaging output noise </a:t>
            </a:r>
          </a:p>
          <a:p>
            <a:pPr algn="just"/>
            <a:r>
              <a:rPr lang="en-US" sz="2400" spc="-5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      M      -</a:t>
            </a:r>
            <a:r>
              <a:rPr lang="en-US" sz="2400" spc="-15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5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</a:t>
            </a:r>
            <a:r>
              <a:rPr lang="en-US" sz="2400" spc="-15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5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strength</a:t>
            </a:r>
            <a:r>
              <a:rPr lang="en-US" sz="2400" spc="-1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5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of</a:t>
            </a:r>
            <a:r>
              <a:rPr lang="en-US" sz="2400" spc="-11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5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</a:t>
            </a:r>
            <a:r>
              <a:rPr lang="en-US" sz="2400" spc="-15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5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variance</a:t>
            </a:r>
            <a:r>
              <a:rPr lang="en-US" sz="240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5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reduction</a:t>
            </a:r>
            <a:r>
              <a:rPr lang="en-US" sz="2400" spc="5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5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of</a:t>
            </a:r>
            <a:r>
              <a:rPr lang="en-US" sz="2400" spc="-125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5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</a:t>
            </a:r>
          </a:p>
          <a:p>
            <a:pPr algn="just"/>
            <a:r>
              <a:rPr lang="en-US" sz="2400" spc="-5" dirty="0">
                <a:solidFill>
                  <a:srgbClr val="1F1F1F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                 </a:t>
            </a:r>
            <a:r>
              <a:rPr lang="en-US" sz="240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</a:t>
            </a:r>
            <a:r>
              <a:rPr lang="en-US" sz="2400" spc="-5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ensemble model</a:t>
            </a:r>
            <a:r>
              <a:rPr lang="en-US" sz="2400" spc="-35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5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aggregation.</a:t>
            </a:r>
          </a:p>
          <a:p>
            <a:pPr marL="342900" indent="-342900" algn="just"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parameter K, </a:t>
            </a:r>
            <a:r>
              <a:rPr lang="en-US" sz="2400" dirty="0" err="1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nmin</a:t>
            </a:r>
            <a:r>
              <a:rPr lang="en-US" sz="240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and M have different effects</a:t>
            </a:r>
            <a:r>
              <a:rPr lang="en-US" sz="2400" spc="-5" dirty="0">
                <a:solidFill>
                  <a:srgbClr val="1F1F1F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</a:p>
          <a:p>
            <a:pPr marL="342900" indent="-342900" algn="just">
              <a:buFont typeface="Wingdings" panose="05000000000000000000" pitchFamily="2" charset="2"/>
              <a:buChar char="v"/>
            </a:pPr>
            <a:endParaRPr lang="en-IN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v"/>
            </a:pPr>
            <a:endParaRPr lang="en-US" sz="2400" dirty="0">
              <a:solidFill>
                <a:srgbClr val="1F1F1F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v"/>
            </a:pPr>
            <a:endParaRPr lang="en-US" sz="2400" dirty="0">
              <a:effectLst/>
              <a:latin typeface="Times New Roman" panose="02020603050405020304" pitchFamily="18" charset="0"/>
              <a:ea typeface="Symbol" panose="05050102010706020507" pitchFamily="18" charset="2"/>
              <a:cs typeface="Symbol" panose="05050102010706020507" pitchFamily="18" charset="2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B54783E-F4D2-E1F5-9E2F-D884D74DABE6}"/>
              </a:ext>
            </a:extLst>
          </p:cNvPr>
          <p:cNvSpPr/>
          <p:nvPr/>
        </p:nvSpPr>
        <p:spPr>
          <a:xfrm>
            <a:off x="7092280" y="5157192"/>
            <a:ext cx="1584176" cy="57606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20B64B4-71B4-F18D-7BC0-33CA4301EE0F}"/>
              </a:ext>
            </a:extLst>
          </p:cNvPr>
          <p:cNvSpPr/>
          <p:nvPr/>
        </p:nvSpPr>
        <p:spPr>
          <a:xfrm>
            <a:off x="899592" y="5157192"/>
            <a:ext cx="1512168" cy="5760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err="1"/>
              <a:t>Im</a:t>
            </a:r>
            <a:endParaRPr lang="en-IN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5612C61-A4CC-3B4A-21D1-D4B65DAF2DB1}"/>
              </a:ext>
            </a:extLst>
          </p:cNvPr>
          <p:cNvSpPr/>
          <p:nvPr/>
        </p:nvSpPr>
        <p:spPr>
          <a:xfrm>
            <a:off x="2915816" y="5212360"/>
            <a:ext cx="1584176" cy="51036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9F9E07C-71C9-6E7F-9F88-6B460A90C7EE}"/>
              </a:ext>
            </a:extLst>
          </p:cNvPr>
          <p:cNvSpPr/>
          <p:nvPr/>
        </p:nvSpPr>
        <p:spPr>
          <a:xfrm>
            <a:off x="5004048" y="5199501"/>
            <a:ext cx="1584176" cy="53375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08B12C-EAC5-7255-BCAA-9F2FC3DF3A31}"/>
              </a:ext>
            </a:extLst>
          </p:cNvPr>
          <p:cNvSpPr txBox="1"/>
          <p:nvPr/>
        </p:nvSpPr>
        <p:spPr>
          <a:xfrm>
            <a:off x="1079612" y="5265204"/>
            <a:ext cx="11521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Import packages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D5366BA-8AF8-3245-A818-F158C21811F1}"/>
              </a:ext>
            </a:extLst>
          </p:cNvPr>
          <p:cNvSpPr txBox="1"/>
          <p:nvPr/>
        </p:nvSpPr>
        <p:spPr>
          <a:xfrm>
            <a:off x="3131840" y="5312489"/>
            <a:ext cx="13681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Read Data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0CAC7B0-7551-FCD9-ADFB-9AD8CF65D4A1}"/>
              </a:ext>
            </a:extLst>
          </p:cNvPr>
          <p:cNvSpPr txBox="1"/>
          <p:nvPr/>
        </p:nvSpPr>
        <p:spPr>
          <a:xfrm>
            <a:off x="5148064" y="5265204"/>
            <a:ext cx="13098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Data Validation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57A183E-62A6-442D-59B8-0B79D90C047E}"/>
              </a:ext>
            </a:extLst>
          </p:cNvPr>
          <p:cNvSpPr txBox="1"/>
          <p:nvPr/>
        </p:nvSpPr>
        <p:spPr>
          <a:xfrm>
            <a:off x="7236296" y="5199501"/>
            <a:ext cx="14230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Extra tree</a:t>
            </a:r>
          </a:p>
          <a:p>
            <a:r>
              <a:rPr lang="en-IN" dirty="0"/>
              <a:t>classifier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C668CD0-AF2C-66E3-896C-CBFAF164CD8E}"/>
              </a:ext>
            </a:extLst>
          </p:cNvPr>
          <p:cNvCxnSpPr>
            <a:stCxn id="7" idx="3"/>
            <a:endCxn id="8" idx="1"/>
          </p:cNvCxnSpPr>
          <p:nvPr/>
        </p:nvCxnSpPr>
        <p:spPr>
          <a:xfrm>
            <a:off x="2411760" y="5445224"/>
            <a:ext cx="50405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4879D01-D362-2BA3-F601-C9372E028CB3}"/>
              </a:ext>
            </a:extLst>
          </p:cNvPr>
          <p:cNvCxnSpPr>
            <a:stCxn id="8" idx="3"/>
            <a:endCxn id="9" idx="1"/>
          </p:cNvCxnSpPr>
          <p:nvPr/>
        </p:nvCxnSpPr>
        <p:spPr>
          <a:xfrm flipV="1">
            <a:off x="4499992" y="5466379"/>
            <a:ext cx="504056" cy="11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D43CDF2-1920-5A2D-3B7E-A15FE3DD7439}"/>
              </a:ext>
            </a:extLst>
          </p:cNvPr>
          <p:cNvCxnSpPr>
            <a:endCxn id="6" idx="1"/>
          </p:cNvCxnSpPr>
          <p:nvPr/>
        </p:nvCxnSpPr>
        <p:spPr>
          <a:xfrm flipV="1">
            <a:off x="6588224" y="5445224"/>
            <a:ext cx="504056" cy="223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31238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4ABA3-6191-2D5E-B68E-7BAA7E0047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975642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                   REQUIREMENTS</a:t>
            </a:r>
            <a:r>
              <a:rPr lang="en-US" b="1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  </a:t>
            </a:r>
            <a:endParaRPr lang="en-IN" dirty="0">
              <a:solidFill>
                <a:srgbClr val="0070C0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03AF8A2-AC84-7F4A-E614-C66B6C8321A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13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2E5DB0-058F-B5D1-B026-37268719BBA1}"/>
              </a:ext>
            </a:extLst>
          </p:cNvPr>
          <p:cNvSpPr txBox="1"/>
          <p:nvPr/>
        </p:nvSpPr>
        <p:spPr>
          <a:xfrm>
            <a:off x="683568" y="1340768"/>
            <a:ext cx="7704856" cy="556594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accent1"/>
                </a:solidFill>
                <a:latin typeface="Times New Roman"/>
              </a:rPr>
              <a:t>Software Requirements: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Times New Roman"/>
              </a:rPr>
              <a:t>              Operating System : Windows 10 (64 bit)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Times New Roman"/>
              </a:rPr>
              <a:t>              Software                : Python 3.7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Times New Roman"/>
              </a:rPr>
              <a:t>              Tools                      : Anaconda (</a:t>
            </a:r>
            <a:r>
              <a:rPr lang="en-US" sz="2400" dirty="0" err="1">
                <a:latin typeface="Times New Roman"/>
              </a:rPr>
              <a:t>Jupyter</a:t>
            </a:r>
            <a:r>
              <a:rPr lang="en-US" sz="2400" dirty="0">
                <a:latin typeface="Times New Roman"/>
              </a:rPr>
              <a:t> Note Book)</a:t>
            </a:r>
          </a:p>
          <a:p>
            <a:pPr>
              <a:lnSpc>
                <a:spcPct val="150000"/>
              </a:lnSpc>
            </a:pPr>
            <a:r>
              <a:rPr lang="en-IN" sz="24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Hardware Requirements:</a:t>
            </a:r>
          </a:p>
          <a:p>
            <a:pPr>
              <a:lnSpc>
                <a:spcPct val="150000"/>
              </a:lnSpc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Hard Disk :                      500GB and Above</a:t>
            </a:r>
          </a:p>
          <a:p>
            <a:pPr>
              <a:lnSpc>
                <a:spcPct val="150000"/>
              </a:lnSpc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RAM         :                      4GB and Above</a:t>
            </a:r>
          </a:p>
          <a:p>
            <a:pPr>
              <a:lnSpc>
                <a:spcPct val="150000"/>
              </a:lnSpc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Processor :                      i3 and Above</a:t>
            </a:r>
          </a:p>
          <a:p>
            <a:pPr>
              <a:lnSpc>
                <a:spcPct val="150000"/>
              </a:lnSpc>
            </a:pPr>
            <a:endParaRPr lang="en-IN" sz="2400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97880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CDD2A-A44F-0809-4D9F-2E1ED4CF9F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903634"/>
          </a:xfrm>
        </p:spPr>
        <p:txBody>
          <a:bodyPr>
            <a:normAutofit/>
          </a:bodyPr>
          <a:lstStyle/>
          <a:p>
            <a:r>
              <a:rPr lang="en-IN" dirty="0">
                <a:solidFill>
                  <a:srgbClr val="0070C0"/>
                </a:solidFill>
              </a:rPr>
              <a:t>        </a:t>
            </a:r>
            <a:r>
              <a:rPr lang="en-IN" sz="36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ARCHITECTURE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4D0BE6C-9F41-8020-5A25-E818E009E57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14</a:t>
            </a:fld>
            <a:endParaRPr lang="en-US"/>
          </a:p>
        </p:txBody>
      </p:sp>
      <p:pic>
        <p:nvPicPr>
          <p:cNvPr id="4" name="Picture 3" descr="A diagram of a machine learning&#10;&#10;Description automatically generated">
            <a:extLst>
              <a:ext uri="{FF2B5EF4-FFF2-40B4-BE49-F238E27FC236}">
                <a16:creationId xmlns:a16="http://schemas.microsoft.com/office/drawing/2014/main" id="{E4D30A51-A398-CAFE-68BC-B05ABC354F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9712" y="1600200"/>
            <a:ext cx="5760640" cy="4505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99442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BAABD-9E1F-A166-8264-E4387073A1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91665"/>
          </a:xfrm>
        </p:spPr>
        <p:txBody>
          <a:bodyPr>
            <a:normAutofit/>
          </a:bodyPr>
          <a:lstStyle/>
          <a:p>
            <a:r>
              <a:rPr lang="en-IN" sz="32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</a:t>
            </a:r>
            <a:r>
              <a:rPr lang="en-IN" sz="32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92AC87-8E2F-D465-BC88-A6113E418A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EEAE40-63F8-6E41-CF6D-F56E99B1DA8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15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2774620-51C4-CB47-3CCC-6E164B034E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825625"/>
            <a:ext cx="797579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0940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BAABD-9E1F-A166-8264-E4387073A1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91665"/>
          </a:xfrm>
        </p:spPr>
        <p:txBody>
          <a:bodyPr>
            <a:normAutofit/>
          </a:bodyPr>
          <a:lstStyle/>
          <a:p>
            <a:r>
              <a:rPr lang="en-IN" sz="32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</a:t>
            </a:r>
            <a:r>
              <a:rPr lang="en-IN" sz="32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92AC87-8E2F-D465-BC88-A6113E418A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EEAE40-63F8-6E41-CF6D-F56E99B1DA8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16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30348DA-8DA7-D79F-C866-BE74E82FC5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1825625"/>
            <a:ext cx="8136904" cy="4411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5395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BAABD-9E1F-A166-8264-E4387073A1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56293"/>
          </a:xfrm>
        </p:spPr>
        <p:txBody>
          <a:bodyPr>
            <a:normAutofit/>
          </a:bodyPr>
          <a:lstStyle/>
          <a:p>
            <a:r>
              <a:rPr lang="en-IN" sz="32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</a:t>
            </a:r>
            <a:r>
              <a:rPr lang="en-IN" sz="32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92AC87-8E2F-D465-BC88-A6113E418A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EEAE40-63F8-6E41-CF6D-F56E99B1DA8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17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019E6E3-3976-0C4F-B114-055C15DE48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700808"/>
            <a:ext cx="7886700" cy="4476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8203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BAABD-9E1F-A166-8264-E4387073A1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460496"/>
          </a:xfrm>
        </p:spPr>
        <p:txBody>
          <a:bodyPr>
            <a:normAutofit/>
          </a:bodyPr>
          <a:lstStyle/>
          <a:p>
            <a:r>
              <a:rPr lang="en-IN" sz="32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</a:t>
            </a:r>
            <a:r>
              <a:rPr lang="en-IN" sz="32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92AC87-8E2F-D465-BC88-A6113E418A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EEAE40-63F8-6E41-CF6D-F56E99B1DA8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18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24DF5F2-C060-F190-03A2-7164A4D6D3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825624"/>
            <a:ext cx="7975798" cy="435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7024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BAABD-9E1F-A166-8264-E4387073A1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460496"/>
          </a:xfrm>
        </p:spPr>
        <p:txBody>
          <a:bodyPr>
            <a:normAutofit/>
          </a:bodyPr>
          <a:lstStyle/>
          <a:p>
            <a:r>
              <a:rPr lang="en-IN" sz="32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</a:t>
            </a:r>
            <a:r>
              <a:rPr lang="en-IN" sz="32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92AC87-8E2F-D465-BC88-A6113E418A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EEAE40-63F8-6E41-CF6D-F56E99B1DA8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19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0E7D572-3B8C-FE0A-198A-F753385A65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1825623"/>
            <a:ext cx="8064896" cy="4351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8951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079249-3055-7EC3-F617-9C88413D6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1047650"/>
          </a:xfrm>
        </p:spPr>
        <p:txBody>
          <a:bodyPr>
            <a:normAutofit/>
          </a:bodyPr>
          <a:lstStyle/>
          <a:p>
            <a:r>
              <a:rPr lang="en-IN" sz="32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</a:t>
            </a:r>
            <a:r>
              <a:rPr lang="en-IN" sz="32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ABSTRACT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FB7B31-8542-4A34-5576-0E75652177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1882" y="1412777"/>
            <a:ext cx="7886700" cy="4351338"/>
          </a:xfrm>
        </p:spPr>
        <p:txBody>
          <a:bodyPr>
            <a:normAutofit fontScale="85000" lnSpcReduction="10000"/>
          </a:bodyPr>
          <a:lstStyle/>
          <a:p>
            <a:pPr marL="457200" indent="-457200" algn="just">
              <a:buFont typeface="Wingdings" panose="05000000000000000000" pitchFamily="2" charset="2"/>
              <a:buChar char="v"/>
            </a:pPr>
            <a:r>
              <a:rPr lang="en-IN" sz="2800" dirty="0">
                <a:latin typeface="Times New Roman"/>
              </a:rPr>
              <a:t>Cloud computing has become an integral part of modern IT infrastructure, offering scalability and flexibility. However, the increasing reliance on cloud services also attracts malicious activities and cyber threats. </a:t>
            </a:r>
          </a:p>
          <a:p>
            <a:pPr marL="457200" indent="-457200" algn="just">
              <a:buFont typeface="Wingdings" panose="05000000000000000000" pitchFamily="2" charset="2"/>
              <a:buChar char="v"/>
            </a:pPr>
            <a:r>
              <a:rPr lang="en-IN" sz="2800" dirty="0">
                <a:latin typeface="Times New Roman"/>
              </a:rPr>
              <a:t>In this context, an effective Intrusion Detection System (IDS) is crucial to safeguard cloud environments. </a:t>
            </a:r>
          </a:p>
          <a:p>
            <a:pPr marL="457200" indent="-457200" algn="just">
              <a:buFont typeface="Wingdings" panose="05000000000000000000" pitchFamily="2" charset="2"/>
              <a:buChar char="v"/>
            </a:pPr>
            <a:r>
              <a:rPr lang="en-IN" sz="2800" dirty="0">
                <a:latin typeface="Times New Roman"/>
              </a:rPr>
              <a:t>This paper presents an improved design for a Cloud Intrusion Detection System using a hybrid approach for feature selection and a machine learning classifier.</a:t>
            </a:r>
          </a:p>
          <a:p>
            <a:pPr marL="457200" indent="-457200" algn="just">
              <a:buFont typeface="Wingdings" panose="05000000000000000000" pitchFamily="2" charset="2"/>
              <a:buChar char="v"/>
            </a:pPr>
            <a:r>
              <a:rPr lang="en-IN" sz="2800" dirty="0">
                <a:latin typeface="Times New Roman"/>
              </a:rPr>
              <a:t> This system leverages label encoding, correlation analysis, and the Extra Tree algorithm to enhance the accuracy and efficiency of intrusion detection.</a:t>
            </a:r>
            <a:endParaRPr lang="en-US" sz="2800" dirty="0">
              <a:latin typeface="Times New Roman"/>
            </a:endParaRPr>
          </a:p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CB4A6A-9021-547C-8144-592D1BF7479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5260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BAABD-9E1F-A166-8264-E4387073A1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400149"/>
          </a:xfrm>
        </p:spPr>
        <p:txBody>
          <a:bodyPr>
            <a:normAutofit/>
          </a:bodyPr>
          <a:lstStyle/>
          <a:p>
            <a:r>
              <a:rPr lang="en-IN" sz="32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</a:t>
            </a:r>
            <a:r>
              <a:rPr lang="en-IN" sz="32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92AC87-8E2F-D465-BC88-A6113E418A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EEAE40-63F8-6E41-CF6D-F56E99B1DA8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20</a:t>
            </a:fld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355D27C-6899-20C3-4A58-64330B5B6F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1825624"/>
            <a:ext cx="8064896" cy="4411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340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BAABD-9E1F-A166-8264-E4387073A1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81037"/>
            <a:ext cx="7886700" cy="965196"/>
          </a:xfrm>
        </p:spPr>
        <p:txBody>
          <a:bodyPr>
            <a:normAutofit/>
          </a:bodyPr>
          <a:lstStyle/>
          <a:p>
            <a:r>
              <a:rPr lang="en-IN" sz="32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</a:t>
            </a:r>
            <a:r>
              <a:rPr lang="en-IN" sz="32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92AC87-8E2F-D465-BC88-A6113E418A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EEAE40-63F8-6E41-CF6D-F56E99B1DA8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21</a:t>
            </a:fld>
            <a:endParaRPr lang="en-US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DFB25902-D99A-5740-FBFE-BCC299B9A7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825623"/>
            <a:ext cx="8047806" cy="4351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5505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962EF-19A1-7821-2237-6C0E20EFB3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         </a:t>
            </a:r>
            <a:r>
              <a:rPr lang="en-US" sz="36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itchFamily="18" charset="0"/>
              </a:rPr>
              <a:t>FUTURE ENHANCEMENT</a:t>
            </a:r>
            <a:br>
              <a:rPr lang="en-US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</a:br>
            <a:endParaRPr lang="en-IN" dirty="0">
              <a:solidFill>
                <a:srgbClr val="0070C0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788A68C-DCB5-F13E-EE51-330AF81DAD6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14DEE55-A798-286C-968F-7E8C28EF687D}"/>
              </a:ext>
            </a:extLst>
          </p:cNvPr>
          <p:cNvSpPr txBox="1"/>
          <p:nvPr/>
        </p:nvSpPr>
        <p:spPr>
          <a:xfrm>
            <a:off x="395536" y="1340768"/>
            <a:ext cx="7992888" cy="378565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431800" marR="153670" algn="just">
              <a:spcAft>
                <a:spcPts val="0"/>
              </a:spcAft>
            </a:pP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To</a:t>
            </a:r>
            <a:r>
              <a:rPr lang="en-US" sz="2400" spc="-2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present</a:t>
            </a:r>
            <a:r>
              <a:rPr lang="en-US" sz="2400" spc="-3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</a:t>
            </a:r>
            <a:r>
              <a:rPr lang="en-US" sz="2400" spc="-3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Prediction</a:t>
            </a:r>
            <a:r>
              <a:rPr lang="en-US" sz="2400" spc="-3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model</a:t>
            </a:r>
            <a:r>
              <a:rPr lang="en-US" sz="2400" spc="-4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with</a:t>
            </a:r>
            <a:r>
              <a:rPr lang="en-US" sz="2400" spc="-6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</a:t>
            </a:r>
            <a:r>
              <a:rPr lang="en-US" sz="2400" spc="-3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aid</a:t>
            </a:r>
            <a:r>
              <a:rPr lang="en-US" sz="2400" spc="-3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of</a:t>
            </a:r>
            <a:r>
              <a:rPr lang="en-US" sz="2400" spc="-4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artificial</a:t>
            </a:r>
            <a:r>
              <a:rPr lang="en-US" sz="2400" spc="-3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Intelligence</a:t>
            </a:r>
            <a:r>
              <a:rPr lang="en-US" sz="2400" spc="-33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to improve over human accuracy and provide with the scope of early detection. </a:t>
            </a:r>
          </a:p>
          <a:p>
            <a:pPr marL="774700" marR="153670" indent="-342900" algn="just"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2400" spc="-2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Cloud</a:t>
            </a:r>
            <a:r>
              <a:rPr lang="en-US" sz="2400" spc="-5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2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sector</a:t>
            </a:r>
            <a:r>
              <a:rPr lang="en-US" sz="2400" spc="-9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2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want</a:t>
            </a:r>
            <a:r>
              <a:rPr lang="en-US" sz="2400" spc="-12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2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to</a:t>
            </a:r>
            <a:r>
              <a:rPr lang="en-US" sz="2400" spc="-7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2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automate</a:t>
            </a:r>
            <a:r>
              <a:rPr lang="en-US" sz="2400" spc="-11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2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and</a:t>
            </a:r>
            <a:r>
              <a:rPr lang="en-US" sz="2400" spc="-9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2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detecting</a:t>
            </a:r>
            <a:r>
              <a:rPr lang="en-US" sz="2400" spc="-1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2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</a:t>
            </a:r>
            <a:r>
              <a:rPr lang="en-US" sz="2400" spc="-4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2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attacks</a:t>
            </a:r>
            <a:r>
              <a:rPr lang="en-US" sz="2400" spc="-6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2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of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transfers</a:t>
            </a:r>
            <a:r>
              <a:rPr lang="en-US" sz="2400" spc="1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from</a:t>
            </a:r>
            <a:r>
              <a:rPr lang="en-US" sz="2400" spc="-2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eligibility</a:t>
            </a:r>
            <a:r>
              <a:rPr lang="en-US" sz="2400" spc="-4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process</a:t>
            </a:r>
            <a:r>
              <a:rPr lang="en-US" sz="2400" spc="2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(real</a:t>
            </a:r>
            <a:r>
              <a:rPr lang="en-US" sz="2400" spc="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time)</a:t>
            </a:r>
            <a:r>
              <a:rPr lang="en-US" sz="2400" spc="-3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based</a:t>
            </a:r>
            <a:r>
              <a:rPr lang="en-US" sz="24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on</a:t>
            </a:r>
            <a:r>
              <a:rPr lang="en-US" sz="2400" spc="-3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</a:t>
            </a:r>
            <a:r>
              <a:rPr lang="en-US" sz="2400" spc="-3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connection detail.</a:t>
            </a:r>
          </a:p>
          <a:p>
            <a:pPr marL="774700" marR="153670" indent="-342900" algn="just">
              <a:buFont typeface="Wingdings" panose="05000000000000000000" pitchFamily="2" charset="2"/>
              <a:buChar char="v"/>
            </a:pP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To automate this process by show the prediction result in web </a:t>
            </a:r>
            <a:r>
              <a:rPr lang="en-US" sz="2400" spc="-3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application or</a:t>
            </a:r>
            <a:r>
              <a:rPr lang="en-US" sz="2400" spc="-3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desktop</a:t>
            </a:r>
            <a:r>
              <a:rPr lang="en-US" sz="2400" spc="-3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application</a:t>
            </a:r>
            <a:r>
              <a:rPr lang="en-US" sz="2400" spc="-2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at</a:t>
            </a:r>
            <a:r>
              <a:rPr lang="en-US" sz="2400" spc="-2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cloud.</a:t>
            </a:r>
            <a:endParaRPr lang="en-IN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774700" marR="153670" indent="-342900" algn="just">
              <a:spcAft>
                <a:spcPts val="0"/>
              </a:spcAft>
              <a:buFont typeface="Wingdings" panose="05000000000000000000" pitchFamily="2" charset="2"/>
              <a:buChar char="v"/>
            </a:pPr>
            <a:endParaRPr lang="en-IN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R="1217930" lvl="0">
              <a:spcBef>
                <a:spcPts val="20"/>
              </a:spcBef>
              <a:spcAft>
                <a:spcPts val="0"/>
              </a:spcAft>
              <a:tabLst>
                <a:tab pos="1473835" algn="l"/>
                <a:tab pos="1474470" algn="l"/>
              </a:tabLst>
            </a:pPr>
            <a:endParaRPr lang="en-IN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57894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18561E-FA08-C8D4-0CFA-E8C775C7A1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759618"/>
          </a:xfrm>
        </p:spPr>
        <p:txBody>
          <a:bodyPr>
            <a:normAutofit/>
          </a:bodyPr>
          <a:lstStyle/>
          <a:p>
            <a:r>
              <a:rPr lang="en-IN" sz="32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REFERENCES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D396AA-AABE-21E8-F43D-B8BE722CAB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908720"/>
            <a:ext cx="7886700" cy="5688632"/>
          </a:xfrm>
        </p:spPr>
        <p:txBody>
          <a:bodyPr>
            <a:normAutofit fontScale="85000" lnSpcReduction="20000"/>
          </a:bodyPr>
          <a:lstStyle/>
          <a:p>
            <a:pPr marL="342900" lvl="0" indent="-342900" algn="just">
              <a:lnSpc>
                <a:spcPct val="110000"/>
              </a:lnSpc>
              <a:spcAft>
                <a:spcPts val="0"/>
              </a:spcAft>
              <a:buSzPts val="1400"/>
              <a:buFont typeface="Times New Roman" panose="02020603050405020304" pitchFamily="18" charset="0"/>
              <a:buAutoNum type="arabicPeriod"/>
              <a:tabLst>
                <a:tab pos="560070" algn="l"/>
              </a:tabLst>
            </a:pPr>
            <a:r>
              <a:rPr lang="en-US" sz="1900" spc="-5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Mhamad</a:t>
            </a:r>
            <a:r>
              <a:rPr lang="en-US" sz="19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Bakro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</a:t>
            </a:r>
            <a:r>
              <a:rPr lang="en-US" sz="19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Rakesh</a:t>
            </a:r>
            <a:r>
              <a:rPr lang="en-US" sz="19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Ranjan</a:t>
            </a:r>
            <a:r>
              <a:rPr lang="en-US" sz="19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Kumar,</a:t>
            </a:r>
            <a:r>
              <a:rPr lang="en-US" sz="19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Amerah</a:t>
            </a:r>
            <a:r>
              <a:rPr lang="en-US" sz="19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Alabrah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</a:t>
            </a:r>
            <a:r>
              <a:rPr lang="en-US" sz="19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Zubair</a:t>
            </a:r>
            <a:r>
              <a:rPr lang="en-US" sz="19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Ashraf,</a:t>
            </a:r>
            <a:r>
              <a:rPr lang="en-US" sz="19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Md</a:t>
            </a:r>
            <a:r>
              <a:rPr lang="en-US" sz="19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Nadeem</a:t>
            </a:r>
            <a:r>
              <a:rPr lang="en-US" sz="19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Ahmed,Mohammad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Shameem, And Ahmed </a:t>
            </a:r>
            <a:r>
              <a:rPr lang="en-US" sz="1900" spc="-5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Abdelsalam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“An Improved Design for a Cloud</a:t>
            </a:r>
            <a:r>
              <a:rPr lang="en-US" sz="19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IntrusionDetection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System Using Hybrid Features Selection Approach With ML Classifier”,</a:t>
            </a:r>
            <a:r>
              <a:rPr lang="en-US" sz="19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IEEE,</a:t>
            </a:r>
            <a:r>
              <a:rPr lang="en-US" sz="1900" spc="18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26 June2023.</a:t>
            </a:r>
            <a:endParaRPr lang="en-IN" sz="1900" spc="-5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 algn="just">
              <a:lnSpc>
                <a:spcPct val="110000"/>
              </a:lnSpc>
              <a:spcBef>
                <a:spcPts val="1050"/>
              </a:spcBef>
              <a:spcAft>
                <a:spcPts val="0"/>
              </a:spcAft>
              <a:buSzPts val="1400"/>
              <a:buFont typeface="Times New Roman" panose="02020603050405020304" pitchFamily="18" charset="0"/>
              <a:buAutoNum type="arabicPeriod"/>
              <a:tabLst>
                <a:tab pos="560070" algn="l"/>
              </a:tabLst>
            </a:pP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M.</a:t>
            </a:r>
            <a:r>
              <a:rPr lang="en-US" sz="1900" spc="-1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Bakro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</a:t>
            </a:r>
            <a:r>
              <a:rPr lang="en-US" sz="1900" spc="-9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R.</a:t>
            </a:r>
            <a:r>
              <a:rPr lang="en-US" sz="1900" spc="-7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R.</a:t>
            </a:r>
            <a:r>
              <a:rPr lang="en-US" sz="1900" spc="-6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Kumar,</a:t>
            </a:r>
            <a:r>
              <a:rPr lang="en-US" sz="1900" spc="-7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S.</a:t>
            </a:r>
            <a:r>
              <a:rPr lang="en-US" sz="1900" spc="-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K.</a:t>
            </a:r>
            <a:r>
              <a:rPr lang="en-US" sz="1900" spc="-5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Bisoy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</a:t>
            </a:r>
            <a:r>
              <a:rPr lang="en-US" sz="1900" spc="-6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M.</a:t>
            </a:r>
            <a:r>
              <a:rPr lang="en-US" sz="1900" spc="-6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O.</a:t>
            </a:r>
            <a:r>
              <a:rPr lang="en-US" sz="1900" spc="-1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Addas,</a:t>
            </a:r>
            <a:r>
              <a:rPr lang="en-US" sz="1900" spc="-4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and</a:t>
            </a:r>
            <a:r>
              <a:rPr lang="en-US" sz="1900" spc="-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D.</a:t>
            </a:r>
            <a:r>
              <a:rPr lang="en-US" sz="1900" spc="-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Khamis,</a:t>
            </a:r>
            <a:r>
              <a:rPr lang="en-US" sz="1900" spc="-5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‘‘Developing</a:t>
            </a:r>
            <a:r>
              <a:rPr lang="en-US" sz="1900" spc="-3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</a:t>
            </a:r>
            <a:r>
              <a:rPr lang="en-US" sz="1900" spc="-10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cloud</a:t>
            </a:r>
            <a:r>
              <a:rPr lang="en-US" sz="1900" spc="-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intrusion</a:t>
            </a:r>
            <a:r>
              <a:rPr lang="en-US" sz="1900" spc="-29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detection</a:t>
            </a:r>
            <a:r>
              <a:rPr lang="en-US" sz="1900" spc="-6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system</a:t>
            </a:r>
            <a:r>
              <a:rPr lang="en-US" sz="1900" spc="-6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with</a:t>
            </a:r>
            <a:r>
              <a:rPr lang="en-US" sz="1900" spc="-6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filter-based</a:t>
            </a:r>
            <a:r>
              <a:rPr lang="en-US" sz="1900" spc="-6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features</a:t>
            </a:r>
            <a:r>
              <a:rPr lang="en-US" sz="1900" spc="-6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selection</a:t>
            </a:r>
            <a:r>
              <a:rPr lang="en-US" sz="1900" spc="-6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techniques</a:t>
            </a:r>
            <a:r>
              <a:rPr lang="en-US" sz="1900" spc="-5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and</a:t>
            </a:r>
            <a:r>
              <a:rPr lang="en-US" sz="1900" spc="-5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SVM</a:t>
            </a:r>
            <a:r>
              <a:rPr lang="en-US" sz="1900" spc="-5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classifier,’’</a:t>
            </a:r>
            <a:r>
              <a:rPr lang="en-US" sz="1900" spc="-5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</a:t>
            </a:r>
            <a:r>
              <a:rPr lang="en-US" sz="1900" spc="-6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Proc.</a:t>
            </a:r>
            <a:r>
              <a:rPr lang="en-US" sz="1900" spc="-4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Int.</a:t>
            </a:r>
            <a:r>
              <a:rPr lang="en-US" sz="1900" spc="-28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Conf. </a:t>
            </a:r>
            <a:r>
              <a:rPr lang="en-US" sz="1900" spc="-5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Comput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., </a:t>
            </a:r>
            <a:r>
              <a:rPr lang="en-US" sz="1900" spc="-5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Commun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Learn., vol. 1729. Cham, Switzerland: Springer, 2023, pp.15–26,</a:t>
            </a:r>
            <a:r>
              <a:rPr lang="en-US" sz="19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doi:10.1007/978-3-031-21750-0_2.</a:t>
            </a:r>
            <a:endParaRPr lang="en-IN" sz="1900" spc="-5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 algn="just">
              <a:spcBef>
                <a:spcPts val="1130"/>
              </a:spcBef>
              <a:spcAft>
                <a:spcPts val="0"/>
              </a:spcAft>
              <a:buSzPts val="1400"/>
              <a:buFont typeface="Times New Roman" panose="02020603050405020304" pitchFamily="18" charset="0"/>
              <a:buAutoNum type="arabicPeriod"/>
              <a:tabLst>
                <a:tab pos="560070" algn="l"/>
              </a:tabLst>
            </a:pP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M.</a:t>
            </a:r>
            <a:r>
              <a:rPr lang="en-US" sz="1900" spc="1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Bakro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</a:t>
            </a:r>
            <a:r>
              <a:rPr lang="en-US" sz="1900" spc="2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R.</a:t>
            </a:r>
            <a:r>
              <a:rPr lang="en-US" sz="1900" spc="1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R.</a:t>
            </a:r>
            <a:r>
              <a:rPr lang="en-US" sz="1900" spc="1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Kumar,</a:t>
            </a:r>
            <a:r>
              <a:rPr lang="en-US" sz="1900" spc="4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A.</a:t>
            </a:r>
            <a:r>
              <a:rPr lang="en-US" sz="1900" spc="1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A.</a:t>
            </a:r>
            <a:r>
              <a:rPr lang="en-US" sz="1900" spc="1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Alabrah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</a:t>
            </a:r>
            <a:r>
              <a:rPr lang="en-US" sz="1900" spc="4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Z.</a:t>
            </a:r>
            <a:r>
              <a:rPr lang="en-US" sz="1900" spc="1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Ashraf,</a:t>
            </a:r>
            <a:r>
              <a:rPr lang="en-US" sz="1900" spc="2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S.</a:t>
            </a:r>
            <a:r>
              <a:rPr lang="en-US" sz="1900" spc="1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K.</a:t>
            </a:r>
            <a:r>
              <a:rPr lang="en-US" sz="1900" spc="1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Bisoy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</a:t>
            </a:r>
            <a:r>
              <a:rPr lang="en-US" sz="1900" spc="2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N.</a:t>
            </a:r>
            <a:r>
              <a:rPr lang="en-US" sz="1900" spc="1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Parveen,</a:t>
            </a:r>
            <a:r>
              <a:rPr lang="en-US" sz="1900" spc="2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S.</a:t>
            </a:r>
            <a:r>
              <a:rPr lang="en-US" sz="1900" spc="1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Khawatmi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</a:t>
            </a:r>
            <a:r>
              <a:rPr lang="en-US" sz="1900" spc="3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andA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  <a:r>
              <a:rPr lang="en-US" sz="1900" spc="-2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Abdelsalam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‘‘Efficient intrusion</a:t>
            </a:r>
            <a:r>
              <a:rPr lang="en-US" sz="1900" spc="-3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detection</a:t>
            </a:r>
            <a:r>
              <a:rPr lang="en-US" sz="1900" spc="-2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system in the</a:t>
            </a:r>
            <a:r>
              <a:rPr lang="en-US" sz="1900" spc="-2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cloud</a:t>
            </a:r>
            <a:r>
              <a:rPr lang="en-US" sz="1900" spc="-1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using</a:t>
            </a:r>
            <a:r>
              <a:rPr lang="en-US" sz="1900" spc="-6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fusion</a:t>
            </a:r>
            <a:r>
              <a:rPr lang="en-US" sz="1900" spc="-5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feature</a:t>
            </a:r>
            <a:r>
              <a:rPr lang="en-US" sz="1900" spc="-6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selection</a:t>
            </a:r>
            <a:r>
              <a:rPr lang="en-US" sz="1900" spc="-29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approaches</a:t>
            </a:r>
            <a:r>
              <a:rPr lang="en-US" sz="19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and</a:t>
            </a:r>
            <a:r>
              <a:rPr lang="en-US" sz="19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</a:t>
            </a:r>
            <a:r>
              <a:rPr lang="en-US" sz="19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ensemble</a:t>
            </a:r>
            <a:r>
              <a:rPr lang="en-US" sz="19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classifier,’’</a:t>
            </a:r>
            <a:r>
              <a:rPr lang="en-US" sz="19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Electronics,</a:t>
            </a:r>
            <a:r>
              <a:rPr lang="en-US" sz="19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vol.</a:t>
            </a:r>
            <a:r>
              <a:rPr lang="en-US" sz="19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12,</a:t>
            </a:r>
            <a:r>
              <a:rPr lang="en-US" sz="19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no.</a:t>
            </a:r>
            <a:r>
              <a:rPr lang="en-US" sz="19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11,</a:t>
            </a:r>
            <a:r>
              <a:rPr lang="en-US" sz="19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p.</a:t>
            </a:r>
            <a:r>
              <a:rPr lang="en-US" sz="19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2427,</a:t>
            </a:r>
            <a:r>
              <a:rPr lang="en-US" sz="19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May</a:t>
            </a:r>
            <a:r>
              <a:rPr lang="en-US" sz="19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2023,doi:10.3390/electronics12112427.</a:t>
            </a:r>
            <a:endParaRPr lang="en-IN" sz="1900" spc="-5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 algn="just">
              <a:lnSpc>
                <a:spcPct val="110000"/>
              </a:lnSpc>
              <a:spcBef>
                <a:spcPts val="980"/>
              </a:spcBef>
              <a:spcAft>
                <a:spcPts val="0"/>
              </a:spcAft>
              <a:buSzPts val="1400"/>
              <a:buFont typeface="Times New Roman" panose="02020603050405020304" pitchFamily="18" charset="0"/>
              <a:buAutoNum type="arabicPeriod"/>
              <a:tabLst>
                <a:tab pos="560070" algn="l"/>
              </a:tabLst>
            </a:pP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R. R. Kumar, A. Tomar, M. Shameem, and M. N. Alam, ‘‘OPTCLOUD: An optimal cloud</a:t>
            </a:r>
            <a:r>
              <a:rPr lang="en-US" sz="19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service selection framework using QoS correlation lens,’’ </a:t>
            </a:r>
            <a:r>
              <a:rPr lang="en-US" sz="1900" spc="-5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Comput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</a:t>
            </a:r>
            <a:r>
              <a:rPr lang="en-US" sz="1900" spc="-5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Intell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</a:t>
            </a:r>
            <a:r>
              <a:rPr lang="en-US" sz="1900" spc="-5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Neurosci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., vol. 2022,</a:t>
            </a:r>
            <a:r>
              <a:rPr lang="en-US" sz="1900" spc="-28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pp. 1–16, May</a:t>
            </a:r>
            <a:r>
              <a:rPr lang="en-US" sz="1900" spc="-15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2022, </a:t>
            </a:r>
            <a:r>
              <a:rPr lang="en-US" sz="1900" spc="-5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doi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</a:t>
            </a:r>
            <a:r>
              <a:rPr lang="en-US" sz="1900" spc="-5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10.1155/2022/2019485.</a:t>
            </a:r>
            <a:endParaRPr lang="en-IN" sz="1900" spc="-5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Bef>
                <a:spcPts val="1095"/>
              </a:spcBef>
              <a:spcAft>
                <a:spcPts val="0"/>
              </a:spcAft>
              <a:buSzPts val="1400"/>
              <a:buFont typeface="Times New Roman" panose="02020603050405020304" pitchFamily="18" charset="0"/>
              <a:buAutoNum type="arabicPeriod"/>
              <a:tabLst>
                <a:tab pos="560070" algn="l"/>
              </a:tabLst>
            </a:pP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R.</a:t>
            </a:r>
            <a:r>
              <a:rPr lang="en-US" sz="1900" spc="-4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R.</a:t>
            </a:r>
            <a:r>
              <a:rPr lang="en-US" sz="1900" spc="-2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Kumar,</a:t>
            </a:r>
            <a:r>
              <a:rPr lang="en-US" sz="1900" spc="-4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M.</a:t>
            </a:r>
            <a:r>
              <a:rPr lang="en-US" sz="1900" spc="-5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Shameem,</a:t>
            </a:r>
            <a:r>
              <a:rPr lang="en-US" sz="1900" spc="-2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and</a:t>
            </a:r>
            <a:r>
              <a:rPr lang="en-US" sz="1900" spc="-2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C.</a:t>
            </a:r>
            <a:r>
              <a:rPr lang="en-US" sz="1900" spc="-4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Kumar,</a:t>
            </a:r>
            <a:r>
              <a:rPr lang="en-US" sz="1900" spc="-3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‘‘A</a:t>
            </a:r>
            <a:r>
              <a:rPr lang="en-US" sz="1900" spc="-1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computational</a:t>
            </a:r>
            <a:r>
              <a:rPr lang="en-US" sz="1900" spc="-2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framework</a:t>
            </a:r>
            <a:r>
              <a:rPr lang="en-US" sz="1900" spc="-1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for</a:t>
            </a:r>
            <a:r>
              <a:rPr lang="en-US" sz="1900" spc="-3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ranking</a:t>
            </a:r>
            <a:r>
              <a:rPr lang="en-US" sz="1900" spc="-9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prediction</a:t>
            </a:r>
            <a:r>
              <a:rPr lang="en-US" sz="1900" spc="-28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of cloud services under fuzzy </a:t>
            </a:r>
            <a:r>
              <a:rPr lang="en-US" sz="1900" spc="-5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environment,’’Enterprise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Inf. Syst., vol. 16, no. 1, pp. 167–187,</a:t>
            </a:r>
            <a:r>
              <a:rPr lang="en-US" sz="19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Jan. 2022, </a:t>
            </a:r>
            <a:r>
              <a:rPr lang="en-US" sz="1900" spc="-5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doi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</a:t>
            </a:r>
            <a:r>
              <a:rPr lang="en-US" sz="1900" spc="-2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10.1080/17517575.2021.1889037.</a:t>
            </a:r>
            <a:endParaRPr lang="en-IN" sz="1900" spc="-5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 algn="just">
              <a:lnSpc>
                <a:spcPct val="108000"/>
              </a:lnSpc>
              <a:spcBef>
                <a:spcPts val="1155"/>
              </a:spcBef>
              <a:spcAft>
                <a:spcPts val="0"/>
              </a:spcAft>
              <a:buSzPts val="1400"/>
              <a:buFont typeface="Times New Roman" panose="02020603050405020304" pitchFamily="18" charset="0"/>
              <a:buAutoNum type="arabicPeriod"/>
              <a:tabLst>
                <a:tab pos="560070" algn="l"/>
              </a:tabLst>
            </a:pPr>
            <a:r>
              <a:rPr lang="en-US" sz="19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M.</a:t>
            </a:r>
            <a:r>
              <a:rPr lang="en-US" sz="1900" spc="-8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1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Bakro</a:t>
            </a:r>
            <a:r>
              <a:rPr lang="en-US" sz="19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</a:t>
            </a:r>
            <a:r>
              <a:rPr lang="en-US" sz="1900" spc="-6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S.</a:t>
            </a:r>
            <a:r>
              <a:rPr lang="en-US" sz="1900" spc="-5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K.</a:t>
            </a:r>
            <a:r>
              <a:rPr lang="en-US" sz="1900" spc="-4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1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Bisoy</a:t>
            </a:r>
            <a:r>
              <a:rPr lang="en-US" sz="19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</a:t>
            </a:r>
            <a:r>
              <a:rPr lang="en-US" sz="1900" spc="-2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A.</a:t>
            </a:r>
            <a:r>
              <a:rPr lang="en-US" sz="1900" spc="-4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K.</a:t>
            </a:r>
            <a:r>
              <a:rPr lang="en-US" sz="1900" spc="-9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Patel,</a:t>
            </a:r>
            <a:r>
              <a:rPr lang="en-US" sz="1900" spc="-6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and</a:t>
            </a:r>
            <a:r>
              <a:rPr lang="en-US" sz="1900" spc="-6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M.</a:t>
            </a:r>
            <a:r>
              <a:rPr lang="en-US" sz="1900" spc="-8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A.</a:t>
            </a:r>
            <a:r>
              <a:rPr lang="en-US" sz="1900" spc="-5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1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Naal</a:t>
            </a:r>
            <a:r>
              <a:rPr lang="en-US" sz="19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</a:t>
            </a:r>
            <a:r>
              <a:rPr lang="en-US" sz="1900" spc="-4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‘‘Hybrid</a:t>
            </a:r>
            <a:r>
              <a:rPr lang="en-US" sz="1900" spc="-8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blockchain</a:t>
            </a:r>
            <a:r>
              <a:rPr lang="en-US" sz="1900" spc="-10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enabled</a:t>
            </a:r>
            <a:r>
              <a:rPr lang="en-US" sz="1900" spc="-4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security</a:t>
            </a:r>
            <a:r>
              <a:rPr lang="en-US" sz="1900" spc="-8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</a:t>
            </a:r>
            <a:r>
              <a:rPr lang="en-US" sz="1900" spc="-2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cloud</a:t>
            </a:r>
            <a:r>
              <a:rPr lang="en-US" sz="1900" spc="-29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storage</a:t>
            </a:r>
            <a:r>
              <a:rPr lang="en-US" sz="1900" spc="-5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infrastructure</a:t>
            </a:r>
            <a:r>
              <a:rPr lang="en-US" sz="1900" spc="-5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using</a:t>
            </a:r>
            <a:r>
              <a:rPr lang="en-US" sz="1900" spc="-6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ECC</a:t>
            </a:r>
            <a:r>
              <a:rPr lang="en-US" sz="1900" spc="-3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and</a:t>
            </a:r>
            <a:r>
              <a:rPr lang="en-US" sz="1900" spc="-3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AES</a:t>
            </a:r>
            <a:r>
              <a:rPr lang="en-US" sz="1900" spc="-3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algorithms,’’</a:t>
            </a:r>
            <a:r>
              <a:rPr lang="en-US" sz="1900" spc="-4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</a:t>
            </a:r>
            <a:r>
              <a:rPr lang="en-US" sz="1900" spc="-3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Blockchain</a:t>
            </a:r>
            <a:r>
              <a:rPr lang="en-US" sz="1900" spc="-3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based</a:t>
            </a:r>
            <a:r>
              <a:rPr lang="en-US" sz="1900" spc="-2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Internet</a:t>
            </a:r>
            <a:r>
              <a:rPr lang="en-US" sz="1900" spc="-2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of</a:t>
            </a:r>
            <a:r>
              <a:rPr lang="en-US" sz="1900" spc="-4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Things.</a:t>
            </a:r>
            <a:r>
              <a:rPr lang="en-US" sz="1900" spc="-29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Singapore:</a:t>
            </a:r>
            <a:r>
              <a:rPr lang="en-US" sz="1900" spc="-1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Springer,</a:t>
            </a:r>
            <a:r>
              <a:rPr lang="en-US" sz="1900" spc="-1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2022,</a:t>
            </a:r>
            <a:r>
              <a:rPr lang="en-US" sz="19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pp.</a:t>
            </a:r>
            <a:r>
              <a:rPr lang="en-US" sz="1900" spc="-1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139–170,</a:t>
            </a:r>
            <a:r>
              <a:rPr lang="en-US" sz="1900" spc="-1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doi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</a:t>
            </a:r>
            <a:r>
              <a:rPr lang="en-US" sz="19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10.1007/978-981-16-9260-4_6.</a:t>
            </a:r>
            <a:endParaRPr lang="en-IN" sz="1900" spc="-5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CCEC9C-87CC-5033-A0ED-AAE8E7B5DD5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7999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89192-6FD4-DFBF-EF79-0294D3CC9A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728170"/>
          </a:xfrm>
        </p:spPr>
        <p:txBody>
          <a:bodyPr>
            <a:normAutofit/>
          </a:bodyPr>
          <a:lstStyle/>
          <a:p>
            <a:r>
              <a:rPr lang="en-IN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THANK YOU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F63524A-4901-B38F-B75A-0763F637093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24</a:t>
            </a:fld>
            <a:endParaRPr lang="en-US"/>
          </a:p>
        </p:txBody>
      </p:sp>
      <p:pic>
        <p:nvPicPr>
          <p:cNvPr id="5" name="Graphic 4" descr="Cheers with solid fill">
            <a:extLst>
              <a:ext uri="{FF2B5EF4-FFF2-40B4-BE49-F238E27FC236}">
                <a16:creationId xmlns:a16="http://schemas.microsoft.com/office/drawing/2014/main" id="{CDDB860D-02D3-7735-EEA5-E06F064A35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35696" y="2772011"/>
            <a:ext cx="914400" cy="914400"/>
          </a:xfrm>
          <a:prstGeom prst="rect">
            <a:avLst/>
          </a:prstGeom>
        </p:spPr>
      </p:pic>
      <p:pic>
        <p:nvPicPr>
          <p:cNvPr id="6" name="Graphic 5" descr="Cheers with solid fill">
            <a:extLst>
              <a:ext uri="{FF2B5EF4-FFF2-40B4-BE49-F238E27FC236}">
                <a16:creationId xmlns:a16="http://schemas.microsoft.com/office/drawing/2014/main" id="{CFFDA5B2-AD98-B2C6-C050-90258B2B31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60232" y="2772011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5262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13CE9-E956-E067-542E-487925D85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36525"/>
            <a:ext cx="7886700" cy="844204"/>
          </a:xfrm>
        </p:spPr>
        <p:txBody>
          <a:bodyPr>
            <a:normAutofit/>
          </a:bodyPr>
          <a:lstStyle/>
          <a:p>
            <a:r>
              <a:rPr lang="en-IN" sz="36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</a:t>
            </a:r>
            <a:r>
              <a:rPr lang="en-IN" sz="36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SCOPE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BA9ACB-488D-4FD7-5377-B9FEC91259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980729"/>
            <a:ext cx="7886700" cy="5196234"/>
          </a:xfrm>
        </p:spPr>
        <p:txBody>
          <a:bodyPr>
            <a:normAutofit fontScale="92500"/>
          </a:bodyPr>
          <a:lstStyle/>
          <a:p>
            <a:pPr algn="just">
              <a:buFont typeface="Wingdings" panose="05000000000000000000" pitchFamily="2" charset="2"/>
              <a:buChar char="v"/>
            </a:pP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IDS is a detective device designed to detect</a:t>
            </a:r>
            <a:r>
              <a:rPr lang="en-US" sz="24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malicious including policy-violating actions. 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scope for this project is to develop an intrusion detection system that will</a:t>
            </a:r>
            <a:r>
              <a:rPr lang="en-US" sz="24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improve the security of home network as that is the potential user of this system. 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aim of this study is to enhance the efficacy of Cloud Intrusion Detection Systems</a:t>
            </a:r>
            <a:r>
              <a:rPr lang="en-US" sz="24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by proposing an optimized design that integrates a hybrid feature selection approach</a:t>
            </a:r>
            <a:r>
              <a:rPr lang="en-US" sz="24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with a machine learning classifier. 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</a:t>
            </a:r>
            <a:r>
              <a:rPr lang="en-US" sz="2400" spc="-3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5" dirty="0">
                <a:latin typeface="Times New Roman" panose="02020603050405020304" pitchFamily="18" charset="0"/>
                <a:ea typeface="Times New Roman" panose="02020603050405020304" pitchFamily="18" charset="0"/>
              </a:rPr>
              <a:t>system is designed</a:t>
            </a:r>
            <a:r>
              <a:rPr lang="en-US" sz="2400" spc="-4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to</a:t>
            </a:r>
            <a:r>
              <a:rPr lang="en-US" sz="2400" spc="-4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investigate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</a:t>
            </a:r>
            <a:r>
              <a:rPr lang="en-US" sz="2400" spc="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methods</a:t>
            </a:r>
            <a:r>
              <a:rPr lang="en-US" sz="2400" spc="-2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needed</a:t>
            </a:r>
            <a:r>
              <a:rPr lang="en-US" sz="24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to</a:t>
            </a:r>
            <a:r>
              <a:rPr lang="en-US" sz="2400" spc="-9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detect</a:t>
            </a:r>
            <a:r>
              <a:rPr lang="en-US" sz="2400" spc="3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any</a:t>
            </a:r>
            <a:r>
              <a:rPr lang="en-US" sz="2400" spc="-10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unauthorized</a:t>
            </a:r>
            <a:r>
              <a:rPr lang="en-US" sz="2400" spc="-33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access into a home networking system. </a:t>
            </a:r>
            <a:endParaRPr lang="en-US" sz="24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74650" indent="-285750" algn="just">
              <a:lnSpc>
                <a:spcPct val="100000"/>
              </a:lnSpc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proposed system leverages label encoding, correlation analysis, and the</a:t>
            </a:r>
            <a:r>
              <a:rPr lang="en-US" sz="24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Extra</a:t>
            </a:r>
            <a:r>
              <a:rPr lang="en-US" sz="24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Tree</a:t>
            </a:r>
            <a:r>
              <a:rPr lang="en-US" sz="2400" spc="-2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algorithm</a:t>
            </a:r>
            <a:r>
              <a:rPr lang="en-US" sz="2400" spc="-3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to enhance</a:t>
            </a:r>
            <a:r>
              <a:rPr lang="en-US" sz="24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</a:t>
            </a:r>
            <a:r>
              <a:rPr lang="en-US" sz="24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accuracy</a:t>
            </a:r>
            <a:r>
              <a:rPr lang="en-US" sz="2400" spc="-3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and efficiency</a:t>
            </a:r>
            <a:r>
              <a:rPr lang="en-US" sz="2400" spc="-3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of</a:t>
            </a:r>
            <a:r>
              <a:rPr lang="en-US" sz="24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intrusion</a:t>
            </a:r>
            <a:r>
              <a:rPr lang="en-US" sz="2400" spc="3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detection.</a:t>
            </a:r>
            <a:endParaRPr lang="en-IN" sz="24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8900" indent="0" algn="just">
              <a:lnSpc>
                <a:spcPct val="100000"/>
              </a:lnSpc>
              <a:spcAft>
                <a:spcPts val="0"/>
              </a:spcAft>
              <a:buNone/>
            </a:pPr>
            <a:endParaRPr lang="en-IN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v"/>
            </a:pPr>
            <a:endParaRPr lang="en-US" sz="2400" spc="-5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v"/>
            </a:pPr>
            <a:endParaRPr lang="en-IN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endParaRPr lang="en-IN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9D4702-231F-E616-4CD6-B5EC5C4C971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9417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13CE9-E956-E067-542E-487925D85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36525"/>
            <a:ext cx="7886700" cy="844204"/>
          </a:xfrm>
        </p:spPr>
        <p:txBody>
          <a:bodyPr>
            <a:normAutofit/>
          </a:bodyPr>
          <a:lstStyle/>
          <a:p>
            <a:r>
              <a:rPr lang="en-IN" sz="36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</a:t>
            </a:r>
            <a:r>
              <a:rPr lang="en-IN" sz="36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BA9ACB-488D-4FD7-5377-B9FEC91259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980729"/>
            <a:ext cx="7886700" cy="5196234"/>
          </a:xfrm>
        </p:spPr>
        <p:txBody>
          <a:bodyPr>
            <a:normAutofit lnSpcReduction="10000"/>
          </a:bodyPr>
          <a:lstStyle/>
          <a:p>
            <a:pPr algn="just">
              <a:buFont typeface="Wingdings" panose="05000000000000000000" pitchFamily="2" charset="2"/>
              <a:buChar char="v"/>
            </a:pPr>
            <a:r>
              <a:rPr lang="en-US" sz="24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Objective is to build a software system that allows user to detect </a:t>
            </a:r>
            <a:r>
              <a:rPr lang="en-US" sz="2400" spc="-5" dirty="0">
                <a:latin typeface="Times New Roman" panose="02020603050405020304" pitchFamily="18" charset="0"/>
                <a:ea typeface="Times New Roman" panose="02020603050405020304" pitchFamily="18" charset="0"/>
              </a:rPr>
              <a:t>the attack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en-US" sz="24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This</a:t>
            </a:r>
            <a:r>
              <a:rPr lang="en-US" sz="2400" spc="-1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analysis</a:t>
            </a:r>
            <a:r>
              <a:rPr lang="en-US" sz="2400" spc="-1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aims</a:t>
            </a:r>
            <a:r>
              <a:rPr lang="en-US" sz="24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to</a:t>
            </a:r>
            <a:r>
              <a:rPr lang="en-US" sz="2400" spc="-2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observe</a:t>
            </a:r>
            <a:r>
              <a:rPr lang="en-US" sz="24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which</a:t>
            </a:r>
            <a:r>
              <a:rPr lang="en-US" sz="2400" spc="-1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features</a:t>
            </a:r>
            <a:r>
              <a:rPr lang="en-US" sz="2400" spc="-2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are</a:t>
            </a:r>
            <a:r>
              <a:rPr lang="en-US" sz="2400" spc="-2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most</a:t>
            </a:r>
            <a:r>
              <a:rPr lang="en-US" sz="24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helpful</a:t>
            </a:r>
            <a:r>
              <a:rPr lang="en-US" sz="2400" spc="-2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</a:t>
            </a:r>
            <a:r>
              <a:rPr lang="en-US" sz="2400" spc="-1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predicting</a:t>
            </a:r>
            <a:r>
              <a:rPr lang="en-US" sz="2400" spc="-1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</a:t>
            </a:r>
            <a:r>
              <a:rPr lang="en-US" sz="2400" spc="-32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presence of the attack and also the type of attack.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goal is to improve the accuracy and efficiency</a:t>
            </a:r>
            <a:r>
              <a:rPr lang="en-US" sz="24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of intrusion detection in cloud environments, addressing the challenges posed by</a:t>
            </a:r>
            <a:r>
              <a:rPr lang="en-US" sz="24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diverse</a:t>
            </a:r>
            <a:r>
              <a:rPr lang="en-US" sz="24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feature</a:t>
            </a:r>
            <a:r>
              <a:rPr lang="en-US" sz="2400" spc="-3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types</a:t>
            </a:r>
            <a:r>
              <a:rPr lang="en-US" sz="2400" spc="-1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and ensuring</a:t>
            </a:r>
            <a:r>
              <a:rPr lang="en-US" sz="24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robust protection against</a:t>
            </a:r>
            <a:r>
              <a:rPr lang="en-US" sz="2400" spc="1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cyber</a:t>
            </a:r>
            <a:r>
              <a:rPr lang="en-US" sz="24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threats 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en-US" sz="2400" spc="-1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To</a:t>
            </a:r>
            <a:r>
              <a:rPr lang="en-US" sz="2400" spc="-2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1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develop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1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</a:t>
            </a:r>
            <a:r>
              <a:rPr lang="en-US" sz="2400" spc="-3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1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intrusion</a:t>
            </a:r>
            <a:r>
              <a:rPr lang="en-US" sz="2400" spc="-1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detection</a:t>
            </a:r>
            <a:r>
              <a:rPr lang="en-US" sz="2400" spc="-6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system</a:t>
            </a:r>
            <a:r>
              <a:rPr lang="en-US" sz="2400" spc="-14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for</a:t>
            </a:r>
            <a:r>
              <a:rPr lang="en-US" sz="2400" spc="-4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Windows-based </a:t>
            </a:r>
            <a:r>
              <a:rPr lang="en-US" sz="2400" spc="-1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Operating</a:t>
            </a:r>
            <a:r>
              <a:rPr lang="en-US" sz="2400" spc="-7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15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system.</a:t>
            </a:r>
            <a:r>
              <a:rPr lang="en-US" sz="2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system prevents</a:t>
            </a:r>
            <a:r>
              <a:rPr lang="en-US" sz="2400" spc="3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abuse</a:t>
            </a:r>
            <a:r>
              <a:rPr lang="en-US" sz="2400" spc="4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or</a:t>
            </a:r>
            <a:r>
              <a:rPr lang="en-US" sz="2400" spc="4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overload</a:t>
            </a:r>
            <a:r>
              <a:rPr lang="en-US" sz="2400" spc="2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from</a:t>
            </a:r>
            <a:r>
              <a:rPr lang="en-US" sz="2400" spc="4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bandwidth</a:t>
            </a:r>
            <a:r>
              <a:rPr lang="en-US" sz="2400" spc="4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and</a:t>
            </a:r>
            <a:r>
              <a:rPr lang="en-US" sz="2400" spc="2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denial</a:t>
            </a:r>
            <a:r>
              <a:rPr lang="en-US" sz="2400" spc="3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of</a:t>
            </a:r>
            <a:r>
              <a:rPr lang="en-US" sz="2400" spc="26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Service</a:t>
            </a:r>
            <a:r>
              <a:rPr lang="en-US" sz="2400" spc="9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attacks.</a:t>
            </a:r>
            <a:endParaRPr lang="en-IN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v"/>
            </a:pPr>
            <a:r>
              <a:rPr lang="en-US" sz="2400" spc="-10" dirty="0">
                <a:latin typeface="Times New Roman" panose="02020603050405020304" pitchFamily="18" charset="0"/>
                <a:ea typeface="Times New Roman" panose="02020603050405020304" pitchFamily="18" charset="0"/>
              </a:rPr>
              <a:t>It</a:t>
            </a:r>
            <a:r>
              <a:rPr lang="en-US" sz="2400" spc="-2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monitors</a:t>
            </a:r>
            <a:r>
              <a:rPr lang="en-US" sz="2400" spc="-11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</a:t>
            </a:r>
            <a:r>
              <a:rPr lang="en-US" sz="2400" spc="-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traffic</a:t>
            </a:r>
            <a:r>
              <a:rPr lang="en-US" sz="2400" spc="-5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flow</a:t>
            </a:r>
            <a:r>
              <a:rPr lang="en-US" sz="2400" spc="-4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for</a:t>
            </a:r>
            <a:r>
              <a:rPr lang="en-US" sz="2400" spc="-11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any</a:t>
            </a:r>
            <a:r>
              <a:rPr lang="en-US" sz="2400" spc="-8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malicious</a:t>
            </a:r>
            <a:r>
              <a:rPr lang="en-US" sz="2400" spc="-6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activities</a:t>
            </a:r>
            <a:r>
              <a:rPr lang="en-US" sz="2400" spc="-2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of</a:t>
            </a:r>
            <a:r>
              <a:rPr lang="en-US" sz="2400" spc="-1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</a:t>
            </a:r>
            <a:r>
              <a:rPr lang="en-US" sz="2400" spc="-4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network</a:t>
            </a:r>
            <a:r>
              <a:rPr lang="en-US" sz="2400" spc="2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real</a:t>
            </a:r>
            <a:r>
              <a:rPr lang="en-US" sz="24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time.</a:t>
            </a:r>
            <a:endParaRPr lang="en-IN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endParaRPr lang="en-IN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9D4702-231F-E616-4CD6-B5EC5C4C971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1851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4CB8A-2950-69C1-D927-34EAA3138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519" y="191273"/>
            <a:ext cx="7886700" cy="1325563"/>
          </a:xfrm>
        </p:spPr>
        <p:txBody>
          <a:bodyPr>
            <a:normAutofit/>
          </a:bodyPr>
          <a:lstStyle/>
          <a:p>
            <a:r>
              <a:rPr lang="en-IN" sz="4400" b="1" dirty="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LITERATURE SURVEY</a:t>
            </a:r>
            <a:br>
              <a:rPr lang="en-IN" sz="4400" dirty="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IN" dirty="0">
              <a:solidFill>
                <a:srgbClr val="0070C0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AE75F23-B028-DFEE-AF48-54B79AA4A3D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</a:t>
            </a:fld>
            <a:endParaRPr lang="en-US"/>
          </a:p>
        </p:txBody>
      </p:sp>
      <p:graphicFrame>
        <p:nvGraphicFramePr>
          <p:cNvPr id="8" name="Google Shape;169;p6">
            <a:extLst>
              <a:ext uri="{FF2B5EF4-FFF2-40B4-BE49-F238E27FC236}">
                <a16:creationId xmlns:a16="http://schemas.microsoft.com/office/drawing/2014/main" id="{3209F8D9-F90F-AC53-068C-C87CAF2212B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99627044"/>
              </p:ext>
            </p:extLst>
          </p:nvPr>
        </p:nvGraphicFramePr>
        <p:xfrm>
          <a:off x="251519" y="1027907"/>
          <a:ext cx="8640961" cy="4683644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66300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8134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78039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7666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3956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17779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S.NO</a:t>
                      </a:r>
                      <a:endParaRPr>
                        <a:latin typeface="Times New Roma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TITLE</a:t>
                      </a:r>
                      <a:endParaRPr>
                        <a:latin typeface="Times New Roma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CONTENT</a:t>
                      </a:r>
                      <a:endParaRPr>
                        <a:latin typeface="Times New Roma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AUTHOR</a:t>
                      </a:r>
                      <a:endParaRPr>
                        <a:latin typeface="Times New Roma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YEAR</a:t>
                      </a:r>
                      <a:endParaRPr>
                        <a:latin typeface="Times New Roman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43554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>
                        <a:latin typeface="Times New Roma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noProof="0" dirty="0">
                          <a:solidFill>
                            <a:schemeClr val="dk1"/>
                          </a:solidFill>
                          <a:latin typeface="Times New Roman"/>
                        </a:rPr>
                        <a:t>Intrusion Detection System Using machine learning Algorithm</a:t>
                      </a:r>
                      <a:endParaRPr lang="en-US" sz="1800" b="0" i="0" u="none" strike="noStrike" cap="none" noProof="0" dirty="0">
                        <a:solidFill>
                          <a:schemeClr val="dk1"/>
                        </a:solidFill>
                        <a:latin typeface="Times New Roman"/>
                        <a:sym typeface="Times New Roma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0" i="0" u="none" strike="noStrike" noProof="0" dirty="0">
                          <a:solidFill>
                            <a:schemeClr val="dk1"/>
                          </a:solidFill>
                          <a:latin typeface="Times New Roman"/>
                        </a:rPr>
                        <a:t>The digital communication </a:t>
                      </a:r>
                      <a:r>
                        <a:rPr lang="en-US" sz="1600" b="0" i="0" u="none" strike="noStrike" noProof="0" dirty="0">
                          <a:solidFill>
                            <a:schemeClr val="dk1"/>
                          </a:solidFill>
                          <a:latin typeface="Times New Roman"/>
                          <a:sym typeface="Times New Roman"/>
                        </a:rPr>
                        <a:t>is </a:t>
                      </a:r>
                      <a:r>
                        <a:rPr lang="en-US" sz="1600" b="0" i="0" u="none" strike="noStrike" noProof="0" dirty="0">
                          <a:solidFill>
                            <a:schemeClr val="dk1"/>
                          </a:solidFill>
                          <a:latin typeface="Times New Roman"/>
                        </a:rPr>
                        <a:t>very important in the human life. Without good network man cannot do their daily activities. The use </a:t>
                      </a:r>
                      <a:r>
                        <a:rPr lang="en-US" sz="1600" b="0" i="0" u="none" strike="noStrike" noProof="0" dirty="0">
                          <a:solidFill>
                            <a:schemeClr val="dk1"/>
                          </a:solidFill>
                          <a:latin typeface="Times New Roman"/>
                          <a:sym typeface="Times New Roman"/>
                        </a:rPr>
                        <a:t>of </a:t>
                      </a:r>
                      <a:r>
                        <a:rPr lang="en-US" sz="1600" b="0" i="0" u="none" strike="noStrike" noProof="0" dirty="0">
                          <a:solidFill>
                            <a:schemeClr val="dk1"/>
                          </a:solidFill>
                          <a:latin typeface="Times New Roman"/>
                        </a:rPr>
                        <a:t>physical devices will be increased much in 2025</a:t>
                      </a:r>
                      <a:r>
                        <a:rPr lang="en-US" sz="1600" b="0" i="0" u="none" strike="noStrike" noProof="0" dirty="0">
                          <a:solidFill>
                            <a:schemeClr val="dk1"/>
                          </a:solidFill>
                          <a:latin typeface="Times New Roman"/>
                          <a:sym typeface="Times New Roman"/>
                        </a:rPr>
                        <a:t>. </a:t>
                      </a:r>
                      <a:r>
                        <a:rPr lang="en-US" sz="1600" b="0" i="0" u="none" strike="noStrike" noProof="0" dirty="0">
                          <a:solidFill>
                            <a:schemeClr val="dk1"/>
                          </a:solidFill>
                          <a:latin typeface="Times New Roman"/>
                        </a:rPr>
                        <a:t>The occurrence of </a:t>
                      </a:r>
                      <a:r>
                        <a:rPr lang="en-US" sz="1600" b="0" i="0" u="none" strike="noStrike" noProof="0" dirty="0">
                          <a:solidFill>
                            <a:schemeClr val="dk1"/>
                          </a:solidFill>
                          <a:latin typeface="Times New Roman"/>
                          <a:sym typeface="Times New Roman"/>
                        </a:rPr>
                        <a:t>the </a:t>
                      </a:r>
                      <a:r>
                        <a:rPr lang="en-US" sz="1600" b="0" i="0" u="none" strike="noStrike" noProof="0" dirty="0">
                          <a:solidFill>
                            <a:schemeClr val="dk1"/>
                          </a:solidFill>
                          <a:latin typeface="Times New Roman"/>
                        </a:rPr>
                        <a:t>intrusion </a:t>
                      </a:r>
                      <a:r>
                        <a:rPr lang="en-US" sz="1600" b="0" i="0" u="none" strike="noStrike" noProof="0" dirty="0">
                          <a:solidFill>
                            <a:schemeClr val="dk1"/>
                          </a:solidFill>
                          <a:latin typeface="Times New Roman"/>
                          <a:sym typeface="Times New Roman"/>
                        </a:rPr>
                        <a:t>is </a:t>
                      </a:r>
                      <a:r>
                        <a:rPr lang="en-US" sz="1600" b="0" i="0" u="none" strike="noStrike" noProof="0" dirty="0">
                          <a:solidFill>
                            <a:schemeClr val="dk1"/>
                          </a:solidFill>
                          <a:latin typeface="Times New Roman"/>
                        </a:rPr>
                        <a:t>the very big problem when the communication happens. These problems should be overcome </a:t>
                      </a:r>
                      <a:r>
                        <a:rPr lang="en-US" sz="1600" b="0" i="0" u="none" strike="noStrike" noProof="0" dirty="0">
                          <a:solidFill>
                            <a:schemeClr val="dk1"/>
                          </a:solidFill>
                          <a:latin typeface="Times New Roman"/>
                          <a:sym typeface="Times New Roman"/>
                        </a:rPr>
                        <a:t>by </a:t>
                      </a:r>
                      <a:r>
                        <a:rPr lang="en-US" sz="1600" b="0" i="0" u="none" strike="noStrike" noProof="0" dirty="0">
                          <a:solidFill>
                            <a:schemeClr val="dk1"/>
                          </a:solidFill>
                          <a:latin typeface="Times New Roman"/>
                        </a:rPr>
                        <a:t>using the ML algorithms. The effective digital communication helps to develop </a:t>
                      </a:r>
                      <a:r>
                        <a:rPr lang="en-US" sz="1600" b="0" i="0" u="none" strike="noStrike" noProof="0" dirty="0">
                          <a:solidFill>
                            <a:schemeClr val="dk1"/>
                          </a:solidFill>
                          <a:latin typeface="Times New Roman"/>
                          <a:sym typeface="Times New Roman"/>
                        </a:rPr>
                        <a:t>the </a:t>
                      </a:r>
                      <a:r>
                        <a:rPr lang="en-US" sz="1600" b="0" i="0" u="none" strike="noStrike" noProof="0" dirty="0">
                          <a:solidFill>
                            <a:schemeClr val="dk1"/>
                          </a:solidFill>
                          <a:latin typeface="Times New Roman"/>
                        </a:rPr>
                        <a:t>business. The intrusion occurs in all types of networks which</a:t>
                      </a:r>
                      <a:r>
                        <a:rPr lang="en-US" sz="1600" b="0" i="0" u="none" strike="noStrike" noProof="0" dirty="0">
                          <a:solidFill>
                            <a:schemeClr val="dk1"/>
                          </a:solidFill>
                          <a:latin typeface="Times New Roman"/>
                          <a:sym typeface="Times New Roman"/>
                        </a:rPr>
                        <a:t> </a:t>
                      </a:r>
                      <a:r>
                        <a:rPr lang="en-US" sz="1600" b="0" i="0" u="none" strike="noStrike" noProof="0" dirty="0">
                          <a:solidFill>
                            <a:schemeClr val="dk1"/>
                          </a:solidFill>
                          <a:latin typeface="Times New Roman"/>
                        </a:rPr>
                        <a:t>creates the serious problems in many areas</a:t>
                      </a:r>
                      <a:r>
                        <a:rPr lang="en-US" sz="1600" b="0" i="0" u="none" strike="noStrike" noProof="0" dirty="0">
                          <a:solidFill>
                            <a:schemeClr val="dk1"/>
                          </a:solidFill>
                          <a:latin typeface="Times New Roman"/>
                          <a:sym typeface="Times New Roman"/>
                        </a:rPr>
                        <a:t>. In this </a:t>
                      </a:r>
                      <a:r>
                        <a:rPr lang="en-US" sz="1600" b="0" i="0" u="none" strike="noStrike" noProof="0" dirty="0">
                          <a:solidFill>
                            <a:schemeClr val="dk1"/>
                          </a:solidFill>
                          <a:latin typeface="Times New Roman"/>
                        </a:rPr>
                        <a:t>paper two ML algorithms are compared </a:t>
                      </a:r>
                      <a:r>
                        <a:rPr lang="en-US" sz="1600" b="0" i="0" u="none" strike="noStrike" noProof="0" dirty="0">
                          <a:solidFill>
                            <a:schemeClr val="dk1"/>
                          </a:solidFill>
                          <a:latin typeface="Times New Roman"/>
                          <a:sym typeface="Times New Roman"/>
                        </a:rPr>
                        <a:t>based </a:t>
                      </a:r>
                      <a:r>
                        <a:rPr lang="en-US" sz="1600" b="0" i="0" u="none" strike="noStrike" noProof="0" dirty="0">
                          <a:solidFill>
                            <a:schemeClr val="dk1"/>
                          </a:solidFill>
                          <a:latin typeface="Times New Roman"/>
                        </a:rPr>
                        <a:t>on their performance</a:t>
                      </a:r>
                      <a:r>
                        <a:rPr lang="en-US" sz="1600" b="0" i="0" u="none" strike="noStrike" noProof="0" dirty="0">
                          <a:solidFill>
                            <a:schemeClr val="dk1"/>
                          </a:solidFill>
                          <a:latin typeface="Times New Roman"/>
                          <a:sym typeface="Times New Roman"/>
                        </a:rPr>
                        <a:t>.</a:t>
                      </a:r>
                      <a:r>
                        <a:rPr lang="en-US" sz="1600" b="0" i="0" u="none" strike="noStrike" noProof="0" dirty="0">
                          <a:solidFill>
                            <a:schemeClr val="dk1"/>
                          </a:solidFill>
                          <a:latin typeface="Times New Roman"/>
                        </a:rPr>
                        <a:t> This comparison will help to</a:t>
                      </a:r>
                      <a:r>
                        <a:rPr lang="en-US" sz="1600" b="0" i="0" u="none" strike="noStrike" noProof="0" dirty="0">
                          <a:solidFill>
                            <a:schemeClr val="dk1"/>
                          </a:solidFill>
                          <a:latin typeface="Times New Roman"/>
                          <a:sym typeface="Times New Roman"/>
                        </a:rPr>
                        <a:t> </a:t>
                      </a:r>
                      <a:r>
                        <a:rPr lang="en-US" sz="1600" b="0" i="0" u="none" strike="noStrike" noProof="0" dirty="0">
                          <a:solidFill>
                            <a:schemeClr val="dk1"/>
                          </a:solidFill>
                          <a:latin typeface="Times New Roman"/>
                        </a:rPr>
                        <a:t>develop </a:t>
                      </a:r>
                      <a:r>
                        <a:rPr lang="en-US" sz="1600" b="0" i="0" u="none" strike="noStrike" noProof="0" dirty="0">
                          <a:solidFill>
                            <a:schemeClr val="dk1"/>
                          </a:solidFill>
                          <a:latin typeface="Times New Roman"/>
                          <a:sym typeface="Times New Roman"/>
                        </a:rPr>
                        <a:t>the </a:t>
                      </a:r>
                      <a:r>
                        <a:rPr lang="en-US" sz="1600" b="0" i="0" u="none" strike="noStrike" noProof="0" dirty="0">
                          <a:solidFill>
                            <a:schemeClr val="dk1"/>
                          </a:solidFill>
                          <a:latin typeface="Times New Roman"/>
                        </a:rPr>
                        <a:t>ensemble-based approach in</a:t>
                      </a:r>
                      <a:r>
                        <a:rPr lang="en-US" sz="1600" b="0" i="0" u="none" strike="noStrike" noProof="0" dirty="0">
                          <a:solidFill>
                            <a:schemeClr val="dk1"/>
                          </a:solidFill>
                          <a:latin typeface="Times New Roman"/>
                          <a:sym typeface="Times New Roman"/>
                        </a:rPr>
                        <a:t> future to </a:t>
                      </a:r>
                      <a:r>
                        <a:rPr lang="en-US" sz="1600" b="0" i="0" u="none" strike="noStrike" noProof="0" dirty="0">
                          <a:solidFill>
                            <a:schemeClr val="dk1"/>
                          </a:solidFill>
                          <a:latin typeface="Times New Roman"/>
                        </a:rPr>
                        <a:t>achieve </a:t>
                      </a:r>
                      <a:r>
                        <a:rPr lang="en-US" sz="1600" b="0" i="0" u="none" strike="noStrike" noProof="0" dirty="0">
                          <a:solidFill>
                            <a:schemeClr val="dk1"/>
                          </a:solidFill>
                          <a:latin typeface="Times New Roman"/>
                          <a:sym typeface="Times New Roman"/>
                        </a:rPr>
                        <a:t>the </a:t>
                      </a:r>
                      <a:r>
                        <a:rPr lang="en-US" sz="1600" b="0" i="0" u="none" strike="noStrike" noProof="0" dirty="0">
                          <a:solidFill>
                            <a:schemeClr val="dk1"/>
                          </a:solidFill>
                          <a:latin typeface="Times New Roman"/>
                        </a:rPr>
                        <a:t>highest performance and decrease in time</a:t>
                      </a:r>
                      <a:r>
                        <a:rPr lang="en-US" sz="1600" b="0" i="0" u="none" strike="noStrike" noProof="0" dirty="0">
                          <a:solidFill>
                            <a:schemeClr val="dk1"/>
                          </a:solidFill>
                          <a:latin typeface="Times New Roman"/>
                          <a:sym typeface="Times New Roman"/>
                        </a:rPr>
                        <a:t>.</a:t>
                      </a:r>
                      <a:endParaRPr lang="en-US" sz="1600" noProof="0" dirty="0">
                        <a:latin typeface="Times New Roman"/>
                        <a:sym typeface="Times New Roma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 b="0" i="0" u="none" strike="noStrike" noProof="0" dirty="0">
                          <a:latin typeface="Times New Roman"/>
                        </a:rPr>
                        <a:t>A .Vinitha</a:t>
                      </a:r>
                      <a:endParaRPr lang="en-US" dirty="0">
                        <a:latin typeface="Times New Roman"/>
                        <a:sym typeface="Times New Roma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 dirty="0">
                          <a:latin typeface="Times New Roman"/>
                          <a:cs typeface="Times New Roman"/>
                        </a:rPr>
                        <a:t>2023</a:t>
                      </a:r>
                      <a:endParaRPr dirty="0">
                        <a:latin typeface="Times New Roman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320266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43EC7-7845-7503-2614-A65EDEC46F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512" y="365127"/>
            <a:ext cx="7886700" cy="1191666"/>
          </a:xfrm>
        </p:spPr>
        <p:txBody>
          <a:bodyPr>
            <a:normAutofit fontScale="90000"/>
          </a:bodyPr>
          <a:lstStyle/>
          <a:p>
            <a:r>
              <a:rPr lang="en-IN" b="1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LITERATURE SURVEY</a:t>
            </a:r>
            <a:br>
              <a:rPr lang="en-IN">
                <a:solidFill>
                  <a:srgbClr val="0070C0"/>
                </a:solidFill>
              </a:rPr>
            </a:br>
            <a:br>
              <a:rPr lang="en-IN">
                <a:solidFill>
                  <a:srgbClr val="0070C0"/>
                </a:solidFill>
              </a:rPr>
            </a:br>
            <a:endParaRPr lang="en-I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915874A-17E9-DA13-E4E5-8A7D5CECEEF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6</a:t>
            </a:fld>
            <a:endParaRPr lang="en-US"/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664F86CD-DFB5-16CE-B0AE-D306D529D36C}"/>
              </a:ext>
            </a:extLst>
          </p:cNvPr>
          <p:cNvSpPr txBox="1">
            <a:spLocks/>
          </p:cNvSpPr>
          <p:nvPr/>
        </p:nvSpPr>
        <p:spPr>
          <a:xfrm>
            <a:off x="7250039" y="818138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6</a:t>
            </a:fld>
            <a:endParaRPr lang="en-US"/>
          </a:p>
        </p:txBody>
      </p:sp>
      <p:graphicFrame>
        <p:nvGraphicFramePr>
          <p:cNvPr id="6" name="Google Shape;169;p6">
            <a:extLst>
              <a:ext uri="{FF2B5EF4-FFF2-40B4-BE49-F238E27FC236}">
                <a16:creationId xmlns:a16="http://schemas.microsoft.com/office/drawing/2014/main" id="{F729B9E1-9E8D-839A-CCB4-5851C867260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24841368"/>
              </p:ext>
            </p:extLst>
          </p:nvPr>
        </p:nvGraphicFramePr>
        <p:xfrm>
          <a:off x="179512" y="960960"/>
          <a:ext cx="8640961" cy="514268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6480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9614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6805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7666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3956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78403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S.NO</a:t>
                      </a:r>
                      <a:endParaRPr>
                        <a:latin typeface="Times New Roma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TITLE</a:t>
                      </a:r>
                      <a:endParaRPr>
                        <a:latin typeface="Times New Roma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CONTENT</a:t>
                      </a:r>
                      <a:endParaRPr>
                        <a:latin typeface="Times New Roma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AUTHOR</a:t>
                      </a:r>
                      <a:endParaRPr>
                        <a:latin typeface="Times New Roma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YEAR</a:t>
                      </a:r>
                      <a:endParaRPr>
                        <a:latin typeface="Times New Roman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76293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latin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>
                        <a:latin typeface="Times New Roma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0" i="0" u="none" strike="noStrike" noProof="0" dirty="0">
                          <a:latin typeface="Times New Roman"/>
                        </a:rPr>
                        <a:t>Efficient Intrusion Detection System in the Cloud Using Fusion</a:t>
                      </a:r>
                      <a:endParaRPr lang="en-US" dirty="0">
                        <a:latin typeface="Times New Roman"/>
                      </a:endParaRPr>
                    </a:p>
                    <a:p>
                      <a:pPr marL="0" marR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0" i="0" u="none" strike="noStrike" noProof="0" dirty="0">
                          <a:latin typeface="Times New Roman"/>
                        </a:rPr>
                        <a:t>Feature Selection Approaches </a:t>
                      </a:r>
                      <a:r>
                        <a:rPr lang="en-US" sz="1600" b="0" i="0" u="none" strike="noStrike" noProof="0" dirty="0">
                          <a:latin typeface="Times New Roman"/>
                          <a:sym typeface="Times New Roman"/>
                        </a:rPr>
                        <a:t>and </a:t>
                      </a:r>
                      <a:r>
                        <a:rPr lang="en-US" sz="1600" b="0" i="0" u="none" strike="noStrike" noProof="0" dirty="0">
                          <a:latin typeface="Times New Roman"/>
                        </a:rPr>
                        <a:t>an Ensemble Classifier</a:t>
                      </a:r>
                      <a:endParaRPr dirty="0">
                        <a:latin typeface="Times New Roman"/>
                        <a:sym typeface="Times New Roma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lv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noProof="0" dirty="0">
                          <a:latin typeface="Times New Roman"/>
                        </a:rPr>
                        <a:t>The application of cloud computing has increased tremendously in both public </a:t>
                      </a:r>
                      <a:r>
                        <a:rPr lang="en-US" sz="1400" b="0" i="0" u="none" strike="noStrike" noProof="0" dirty="0">
                          <a:latin typeface="Times New Roman"/>
                          <a:sym typeface="Times New Roman"/>
                        </a:rPr>
                        <a:t>and </a:t>
                      </a:r>
                      <a:r>
                        <a:rPr lang="en-US" sz="1400" b="0" i="0" u="none" strike="noStrike" noProof="0" dirty="0">
                          <a:latin typeface="Times New Roman"/>
                        </a:rPr>
                        <a:t>private organizations</a:t>
                      </a:r>
                      <a:r>
                        <a:rPr lang="en-US" sz="1400" b="0" i="0" u="none" strike="noStrike" noProof="0" dirty="0">
                          <a:latin typeface="Times New Roman"/>
                          <a:sym typeface="Times New Roman"/>
                        </a:rPr>
                        <a:t>. However, </a:t>
                      </a:r>
                      <a:r>
                        <a:rPr lang="en-US" sz="1400" b="0" i="0" u="none" strike="noStrike" noProof="0" dirty="0">
                          <a:latin typeface="Times New Roman"/>
                        </a:rPr>
                        <a:t>attacks on cloud computing pose a serious threat to confidentiality and data integrity. Therefore, there is a need for a proper mechanism for detecting cloud intrusions. In this paper, we have proposed a cloud intrusion detection system (IDS) that is focused on boosting the classification accuracy by improving feature selection and weighing the ensemble model with the</a:t>
                      </a:r>
                      <a:r>
                        <a:rPr lang="en-US" sz="1400" b="0" i="0" u="none" strike="noStrike" noProof="0" dirty="0">
                          <a:latin typeface="Times New Roman"/>
                          <a:sym typeface="Times New Roman"/>
                        </a:rPr>
                        <a:t> </a:t>
                      </a:r>
                      <a:r>
                        <a:rPr lang="en-US" sz="1400" b="0" i="0" u="none" strike="noStrike" noProof="0" dirty="0">
                          <a:latin typeface="Times New Roman"/>
                        </a:rPr>
                        <a:t>crow search algorithm (CSA). The feature selection is handled by combining both filter and automated models to obtain improved feature sets. The ensemble classifier is made up </a:t>
                      </a:r>
                      <a:r>
                        <a:rPr lang="en-US" sz="1400" b="0" i="0" u="none" strike="noStrike" noProof="0" dirty="0">
                          <a:latin typeface="Times New Roman"/>
                          <a:sym typeface="Times New Roman"/>
                        </a:rPr>
                        <a:t>of </a:t>
                      </a:r>
                      <a:r>
                        <a:rPr lang="en-US" sz="1400" b="0" i="0" u="none" strike="noStrike" noProof="0" dirty="0">
                          <a:latin typeface="Times New Roman"/>
                        </a:rPr>
                        <a:t>machine and deep learning models such as long short-term memory (LSTM), </a:t>
                      </a:r>
                      <a:r>
                        <a:rPr lang="en-US" sz="1400" b="0" i="0" u="none" strike="noStrike" noProof="0" dirty="0">
                          <a:latin typeface="Times New Roman"/>
                          <a:sym typeface="Times New Roman"/>
                        </a:rPr>
                        <a:t>support </a:t>
                      </a:r>
                      <a:r>
                        <a:rPr lang="en-US" sz="1400" b="0" i="0" u="none" strike="noStrike" noProof="0" dirty="0">
                          <a:latin typeface="Times New Roman"/>
                        </a:rPr>
                        <a:t>vector machine (SVM), </a:t>
                      </a:r>
                      <a:r>
                        <a:rPr lang="en-US" sz="1400" b="0" i="0" u="none" strike="noStrike" noProof="0" dirty="0" err="1">
                          <a:latin typeface="Times New Roman"/>
                        </a:rPr>
                        <a:t>XGBoost</a:t>
                      </a:r>
                      <a:r>
                        <a:rPr lang="en-US" sz="1400" b="0" i="0" u="none" strike="noStrike" noProof="0" dirty="0">
                          <a:latin typeface="Times New Roman"/>
                        </a:rPr>
                        <a:t>, </a:t>
                      </a:r>
                      <a:r>
                        <a:rPr lang="en-US" sz="1400" b="0" i="0" u="none" strike="noStrike" noProof="0" dirty="0">
                          <a:latin typeface="Times New Roman"/>
                          <a:sym typeface="Times New Roman"/>
                        </a:rPr>
                        <a:t>and </a:t>
                      </a:r>
                      <a:r>
                        <a:rPr lang="en-US" sz="1400" b="0" i="0" u="none" strike="noStrike" noProof="0" dirty="0">
                          <a:latin typeface="Times New Roman"/>
                        </a:rPr>
                        <a:t>a fast learning network </a:t>
                      </a:r>
                      <a:r>
                        <a:rPr lang="en-US" sz="1400" b="0" i="0" u="none" strike="noStrike" noProof="0" dirty="0">
                          <a:latin typeface="Times New Roman"/>
                          <a:sym typeface="Times New Roman"/>
                        </a:rPr>
                        <a:t>(</a:t>
                      </a:r>
                      <a:r>
                        <a:rPr lang="en-US" sz="1400" b="0" i="0" u="none" strike="noStrike" noProof="0" dirty="0">
                          <a:latin typeface="Times New Roman"/>
                        </a:rPr>
                        <a:t>FLN</a:t>
                      </a:r>
                      <a:r>
                        <a:rPr lang="en-US" sz="1400" b="0" i="0" u="none" strike="noStrike" noProof="0" dirty="0">
                          <a:latin typeface="Times New Roman"/>
                          <a:sym typeface="Times New Roman"/>
                        </a:rPr>
                        <a:t>).</a:t>
                      </a:r>
                      <a:r>
                        <a:rPr lang="en-US" sz="1400" b="0" i="0" u="none" strike="noStrike" noProof="0" dirty="0">
                          <a:latin typeface="Times New Roman"/>
                        </a:rPr>
                        <a:t> The proposed ensemble model’s weights are generated with the CSA to obtain better prediction results. Experiments are executed on the NSL-KDD, Kyoto, and CSE-CIC-IDS-2018 datasets.</a:t>
                      </a:r>
                      <a:endParaRPr lang="en-US" dirty="0">
                        <a:latin typeface="Times New Roman"/>
                      </a:endParaRPr>
                    </a:p>
                    <a:p>
                      <a:pPr lv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dirty="0">
                        <a:latin typeface="Times New Roman"/>
                        <a:sym typeface="Times New Roman"/>
                      </a:endParaRPr>
                    </a:p>
                    <a:p>
                      <a:pPr lv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400" b="0" i="0" u="none" strike="noStrike" noProof="0" dirty="0">
                        <a:latin typeface="Times New Roman"/>
                        <a:sym typeface="Times New Roma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 b="0" i="0" u="none" strike="noStrike" noProof="0" dirty="0">
                          <a:solidFill>
                            <a:schemeClr val="dk1"/>
                          </a:solidFill>
                          <a:latin typeface="Times New Roman"/>
                        </a:rPr>
                        <a:t>Mhamad Bakro , Rakesh Ranjan Kumar , Amerah </a:t>
                      </a:r>
                      <a:r>
                        <a:rPr lang="en-IN" sz="1800" b="0" i="0" u="none" strike="noStrike" noProof="0" err="1">
                          <a:solidFill>
                            <a:schemeClr val="dk1"/>
                          </a:solidFill>
                          <a:latin typeface="Times New Roman"/>
                        </a:rPr>
                        <a:t>A.Alabrah</a:t>
                      </a:r>
                      <a:r>
                        <a:rPr lang="en-IN" sz="1800" b="0" i="0" u="none" strike="noStrike" noProof="0" dirty="0">
                          <a:solidFill>
                            <a:schemeClr val="dk1"/>
                          </a:solidFill>
                          <a:latin typeface="Times New Roman"/>
                        </a:rPr>
                        <a:t> Zubair Ashraf Sukant K. </a:t>
                      </a:r>
                      <a:r>
                        <a:rPr lang="en-IN" sz="1800" b="0" i="0" u="none" strike="noStrike" noProof="0" err="1">
                          <a:solidFill>
                            <a:schemeClr val="dk1"/>
                          </a:solidFill>
                          <a:latin typeface="Times New Roman"/>
                        </a:rPr>
                        <a:t>Bisoy</a:t>
                      </a:r>
                      <a:r>
                        <a:rPr lang="en-IN" sz="1800" b="0" i="0" u="none" strike="noStrike" noProof="0" dirty="0">
                          <a:solidFill>
                            <a:schemeClr val="dk1"/>
                          </a:solidFill>
                          <a:latin typeface="Times New Roman"/>
                        </a:rPr>
                        <a:t> </a:t>
                      </a:r>
                      <a:endParaRPr lang="en-IN">
                        <a:latin typeface="Times New Roma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 dirty="0">
                          <a:latin typeface="Times New Roman"/>
                          <a:cs typeface="Times New Roman"/>
                        </a:rPr>
                        <a:t>2023</a:t>
                      </a:r>
                      <a:endParaRPr dirty="0">
                        <a:latin typeface="Times New Roman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7401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CB45F-6948-1114-C27F-1D5818BD3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92695"/>
            <a:ext cx="7886700" cy="504057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                  </a:t>
            </a:r>
            <a:r>
              <a:rPr lang="en-US" sz="3600" b="1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Existing System</a:t>
            </a:r>
            <a:br>
              <a:rPr lang="en-US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</a:br>
            <a:endParaRPr lang="en-IN" dirty="0">
              <a:solidFill>
                <a:srgbClr val="0070C0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BD550CE-55B5-2A11-E4D5-AB433766765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7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849965-BAB7-142C-2AC6-E58B1D272D51}"/>
              </a:ext>
            </a:extLst>
          </p:cNvPr>
          <p:cNvSpPr txBox="1"/>
          <p:nvPr/>
        </p:nvSpPr>
        <p:spPr>
          <a:xfrm>
            <a:off x="467544" y="1351508"/>
            <a:ext cx="8136904" cy="895629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v"/>
            </a:pPr>
            <a:r>
              <a:rPr lang="en-IN" sz="2400" dirty="0">
                <a:latin typeface="Times New Roman"/>
              </a:rPr>
              <a:t>The Existing Cloud Intrusion Detection System makes use of</a:t>
            </a:r>
          </a:p>
          <a:p>
            <a:pPr algn="just"/>
            <a:r>
              <a:rPr lang="en-IN" sz="2400" dirty="0">
                <a:latin typeface="Times New Roman"/>
              </a:rPr>
              <a:t>     only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synthetic minority over-sampling technique  to address</a:t>
            </a:r>
          </a:p>
          <a:p>
            <a:pPr algn="just"/>
            <a:r>
              <a:rPr lang="en-US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 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the imbalanced data issue but fails to detect which </a:t>
            </a:r>
            <a:r>
              <a:rPr lang="en-US" sz="2400" dirty="0">
                <a:latin typeface="Times New Roman" panose="02020603050405020304" pitchFamily="18" charset="0"/>
              </a:rPr>
              <a:t>of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type of</a:t>
            </a:r>
            <a:r>
              <a:rPr lang="en-US" sz="2400" dirty="0">
                <a:latin typeface="Times New Roman" panose="02020603050405020304" pitchFamily="18" charset="0"/>
              </a:rPr>
              <a:t> </a:t>
            </a:r>
          </a:p>
          <a:p>
            <a:pPr algn="just"/>
            <a:r>
              <a:rPr lang="en-US" sz="2400" dirty="0">
                <a:latin typeface="Times New Roman" panose="02020603050405020304" pitchFamily="18" charset="0"/>
              </a:rPr>
              <a:t>     attack.  </a:t>
            </a:r>
          </a:p>
          <a:p>
            <a:pPr marL="342900" indent="-342900" algn="just">
              <a:buFont typeface="Wingdings" panose="05000000000000000000" pitchFamily="2" charset="2"/>
              <a:buChar char="v"/>
            </a:pPr>
            <a:r>
              <a:rPr lang="en-IN" sz="2400" dirty="0">
                <a:latin typeface="Times New Roman"/>
              </a:rPr>
              <a:t>The usage of  algorithm that focuses on just data issues  makes the system less efficient by not providing accurate details about the attack that took place.</a:t>
            </a:r>
          </a:p>
          <a:p>
            <a:pPr marL="342900" indent="-342900" algn="just">
              <a:buFont typeface="Wingdings" panose="05000000000000000000" pitchFamily="2" charset="2"/>
              <a:buChar char="v"/>
            </a:pPr>
            <a:r>
              <a:rPr lang="en-IN" sz="2400" dirty="0">
                <a:latin typeface="Times New Roman"/>
              </a:rPr>
              <a:t>The existing fails to process large volume of data and does not provide a robust define mechanism against the attacks which degrades the performance of the system</a:t>
            </a:r>
          </a:p>
          <a:p>
            <a:pPr marL="342900" indent="-342900" algn="just">
              <a:buFont typeface="Wingdings" panose="05000000000000000000" pitchFamily="2" charset="2"/>
              <a:buChar char="v"/>
            </a:pPr>
            <a:r>
              <a:rPr lang="en-IN" sz="2400" dirty="0">
                <a:latin typeface="Times New Roman"/>
              </a:rPr>
              <a:t> </a:t>
            </a:r>
            <a:r>
              <a:rPr lang="en-IN" sz="2400" dirty="0" err="1">
                <a:latin typeface="Times New Roman"/>
              </a:rPr>
              <a:t>Overall,the</a:t>
            </a:r>
            <a:r>
              <a:rPr lang="en-IN" sz="2400" dirty="0">
                <a:latin typeface="Times New Roman"/>
              </a:rPr>
              <a:t> existing system does not use much machine learning algorithms making the system prone to attacks.</a:t>
            </a:r>
          </a:p>
          <a:p>
            <a:pPr marL="342900" indent="-342900" algn="just">
              <a:buFont typeface="Wingdings" panose="05000000000000000000" pitchFamily="2" charset="2"/>
              <a:buChar char="v"/>
            </a:pPr>
            <a:endParaRPr lang="en-IN" sz="2400" dirty="0">
              <a:latin typeface="Times New Roman"/>
            </a:endParaRPr>
          </a:p>
          <a:p>
            <a:pPr marL="342900" indent="-342900" algn="just">
              <a:buFont typeface="Wingdings" panose="05000000000000000000" pitchFamily="2" charset="2"/>
              <a:buChar char="v"/>
            </a:pPr>
            <a:endParaRPr lang="en-IN" sz="2400" dirty="0">
              <a:latin typeface="Times New Roman"/>
            </a:endParaRPr>
          </a:p>
          <a:p>
            <a:pPr marL="342900" indent="-342900" algn="just">
              <a:buFont typeface="Wingdings" panose="05000000000000000000" pitchFamily="2" charset="2"/>
              <a:buChar char="v"/>
            </a:pPr>
            <a:endParaRPr lang="en-IN" sz="2400" dirty="0">
              <a:latin typeface="Times New Roman"/>
            </a:endParaRPr>
          </a:p>
          <a:p>
            <a:pPr marL="342900" indent="-342900" algn="just">
              <a:buFont typeface="Wingdings" panose="05000000000000000000" pitchFamily="2" charset="2"/>
              <a:buChar char="v"/>
            </a:pPr>
            <a:endParaRPr lang="en-IN" sz="2400" dirty="0">
              <a:latin typeface="Times New Roman"/>
            </a:endParaRPr>
          </a:p>
          <a:p>
            <a:pPr marL="342900" indent="-342900" algn="just">
              <a:buFont typeface="Wingdings" panose="05000000000000000000" pitchFamily="2" charset="2"/>
              <a:buChar char="v"/>
            </a:pPr>
            <a:endParaRPr lang="en-IN" sz="2400" dirty="0">
              <a:latin typeface="Times New Roman"/>
            </a:endParaRPr>
          </a:p>
          <a:p>
            <a:pPr algn="just"/>
            <a:endParaRPr lang="en-IN" sz="2400" dirty="0">
              <a:latin typeface="Times New Roman"/>
            </a:endParaRPr>
          </a:p>
          <a:p>
            <a:pPr algn="just"/>
            <a:endParaRPr lang="en-IN" sz="2400" dirty="0">
              <a:latin typeface="Times New Roman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endParaRPr lang="en-IN" sz="2400" dirty="0">
              <a:latin typeface="Times New Roman"/>
            </a:endParaRPr>
          </a:p>
          <a:p>
            <a:endParaRPr lang="en-IN" sz="2400" dirty="0">
              <a:latin typeface="Times New Roman"/>
            </a:endParaRPr>
          </a:p>
          <a:p>
            <a:r>
              <a:rPr lang="en-IN" sz="2400" dirty="0">
                <a:latin typeface="Times New Roman"/>
              </a:rPr>
              <a:t> </a:t>
            </a:r>
          </a:p>
          <a:p>
            <a:r>
              <a:rPr lang="en-US" sz="4800" dirty="0">
                <a:latin typeface="Times New Roman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220852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DCC58-0EF1-85E9-31DF-BC539EE782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                     DEMERITS</a:t>
            </a:r>
            <a:br>
              <a:rPr lang="en-US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</a:br>
            <a:endParaRPr lang="en-IN" dirty="0">
              <a:solidFill>
                <a:srgbClr val="0070C0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4BDDFC5-1227-2BC5-FFA2-28EB827CA78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8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763C914-BCEC-7590-BEBE-EA85079E5AAB}"/>
              </a:ext>
            </a:extLst>
          </p:cNvPr>
          <p:cNvSpPr txBox="1"/>
          <p:nvPr/>
        </p:nvSpPr>
        <p:spPr>
          <a:xfrm>
            <a:off x="628650" y="1340768"/>
            <a:ext cx="7886700" cy="578619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2400" dirty="0">
                <a:latin typeface="Times New Roman"/>
              </a:rPr>
              <a:t>The Accuracy of  system is low.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2400" dirty="0">
                <a:latin typeface="Times New Roman"/>
              </a:rPr>
              <a:t>Does not process large volume of Data.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2400" dirty="0">
                <a:latin typeface="Times New Roman"/>
              </a:rPr>
              <a:t>Performance time of system is high.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2400" dirty="0">
                <a:latin typeface="Times New Roman"/>
              </a:rPr>
              <a:t>The system cannot detect the attack type.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2400" dirty="0">
                <a:latin typeface="Times New Roman"/>
              </a:rPr>
              <a:t>The Implementation of the deployment process is not done.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en-IN" sz="2400" dirty="0">
              <a:latin typeface="Times New Roman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en-IN" sz="2800" dirty="0">
              <a:latin typeface="Times New Roman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en-IN" sz="2800" dirty="0">
              <a:latin typeface="Times New Roman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en-IN" sz="2800" dirty="0">
              <a:latin typeface="Times New Roman"/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IN" sz="2800" dirty="0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5121799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DC763-6E86-6DD2-E639-18CE5D6A78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1263674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                </a:t>
            </a:r>
            <a:r>
              <a:rPr lang="en-US" sz="3600" b="1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PROPOSED SYSTEM</a:t>
            </a:r>
            <a:br>
              <a:rPr lang="en-US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</a:br>
            <a:endParaRPr lang="en-IN" dirty="0">
              <a:solidFill>
                <a:srgbClr val="0070C0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B39248A-AD62-5F0C-DA49-BB48F72CCC6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9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E521D4-9662-4B70-9623-3B70E049DBB7}"/>
              </a:ext>
            </a:extLst>
          </p:cNvPr>
          <p:cNvSpPr txBox="1"/>
          <p:nvPr/>
        </p:nvSpPr>
        <p:spPr>
          <a:xfrm>
            <a:off x="628650" y="1340768"/>
            <a:ext cx="7886700" cy="526297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v"/>
            </a:pPr>
            <a:r>
              <a:rPr lang="en-US" sz="2400" dirty="0">
                <a:latin typeface="Times New Roman"/>
              </a:rPr>
              <a:t>The Proposed System aims to enhance the efficiency and accuracy of the Cloud Intrusion Detection System by incorporating machine learning classifications</a:t>
            </a:r>
          </a:p>
          <a:p>
            <a:pPr marL="342900" indent="-342900" algn="just">
              <a:buFont typeface="Wingdings" panose="05000000000000000000" pitchFamily="2" charset="2"/>
              <a:buChar char="v"/>
            </a:pPr>
            <a:r>
              <a:rPr lang="en-US" sz="2400" dirty="0">
                <a:latin typeface="Times New Roman"/>
              </a:rPr>
              <a:t>By integrating machine learning technique, the system can accurately process large volume of data and detect  indicators of intrusion</a:t>
            </a:r>
          </a:p>
          <a:p>
            <a:pPr marL="342900" indent="-342900" algn="just">
              <a:buFont typeface="Wingdings" panose="05000000000000000000" pitchFamily="2" charset="2"/>
              <a:buChar char="v"/>
            </a:pPr>
            <a:r>
              <a:rPr lang="en-US" sz="2400" dirty="0">
                <a:latin typeface="Times New Roman"/>
              </a:rPr>
              <a:t>The proposed system provides high </a:t>
            </a:r>
            <a:r>
              <a:rPr lang="en-US" sz="2400" dirty="0" err="1">
                <a:latin typeface="Times New Roman"/>
              </a:rPr>
              <a:t>accuracy,efficiency</a:t>
            </a:r>
            <a:r>
              <a:rPr lang="en-US" sz="2400" dirty="0">
                <a:latin typeface="Times New Roman"/>
              </a:rPr>
              <a:t> and detects which type of attack the data has gone through.</a:t>
            </a:r>
          </a:p>
          <a:p>
            <a:pPr marL="342900" indent="-342900" algn="just">
              <a:buFont typeface="Wingdings" panose="05000000000000000000" pitchFamily="2" charset="2"/>
              <a:buChar char="v"/>
            </a:pPr>
            <a:r>
              <a:rPr lang="en-US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The machine learning techniques e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nhances the robustness of the feature selection process, ensuring that the selected features contribute significantly to the detection of intrusions.</a:t>
            </a:r>
            <a:endParaRPr lang="en-IN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v"/>
            </a:pPr>
            <a:endParaRPr lang="en-US" sz="2400" dirty="0">
              <a:latin typeface="Times New Roman"/>
            </a:endParaRPr>
          </a:p>
          <a:p>
            <a:pPr marL="342900" indent="-342900" algn="just">
              <a:buFont typeface="Wingdings" panose="05000000000000000000" pitchFamily="2" charset="2"/>
              <a:buChar char="v"/>
            </a:pPr>
            <a:endParaRPr lang="en-US" sz="2400" dirty="0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9653634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867</TotalTime>
  <Words>1753</Words>
  <Application>Microsoft Office PowerPoint</Application>
  <PresentationFormat>On-screen Show (4:3)</PresentationFormat>
  <Paragraphs>177</Paragraphs>
  <Slides>24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Calibri</vt:lpstr>
      <vt:lpstr>Times New Roman</vt:lpstr>
      <vt:lpstr>Wingdings</vt:lpstr>
      <vt:lpstr>Office Theme</vt:lpstr>
      <vt:lpstr>PowerPoint Presentation</vt:lpstr>
      <vt:lpstr>                          ABSTRACT</vt:lpstr>
      <vt:lpstr>                            SCOPE</vt:lpstr>
      <vt:lpstr>                     OBJECTIVE</vt:lpstr>
      <vt:lpstr>LITERATURE SURVEY </vt:lpstr>
      <vt:lpstr>LITERATURE SURVEY  </vt:lpstr>
      <vt:lpstr>                  Existing System </vt:lpstr>
      <vt:lpstr>                     DEMERITS </vt:lpstr>
      <vt:lpstr>                PROPOSED SYSTEM </vt:lpstr>
      <vt:lpstr>                       MERITS </vt:lpstr>
      <vt:lpstr>           PROPOSED METHODOLOGY</vt:lpstr>
      <vt:lpstr>           PROPOSED METHODOLOGY</vt:lpstr>
      <vt:lpstr>                   REQUIREMENTS  </vt:lpstr>
      <vt:lpstr>        SYSTEM ARCHITECTURE</vt:lpstr>
      <vt:lpstr>                             OUTPUTS</vt:lpstr>
      <vt:lpstr>                             OUTPUTS</vt:lpstr>
      <vt:lpstr>                             OUTPUTS</vt:lpstr>
      <vt:lpstr>                             OUTPUTS</vt:lpstr>
      <vt:lpstr>                             OUTPUTS</vt:lpstr>
      <vt:lpstr>                             OUTPUTS</vt:lpstr>
      <vt:lpstr>                             OUTPUTS</vt:lpstr>
      <vt:lpstr>         FUTURE ENHANCEMENT </vt:lpstr>
      <vt:lpstr>                         REFERENCES</vt:lpstr>
      <vt:lpstr>                 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SENTHILKUMAR G</dc:creator>
  <cp:lastModifiedBy>Pandeti Navya Sree</cp:lastModifiedBy>
  <cp:revision>456</cp:revision>
  <dcterms:created xsi:type="dcterms:W3CDTF">2020-12-27T14:21:20Z</dcterms:created>
  <dcterms:modified xsi:type="dcterms:W3CDTF">2024-03-25T19:32:22Z</dcterms:modified>
</cp:coreProperties>
</file>